
<file path=[Content_Types].xml><?xml version="1.0" encoding="utf-8"?>
<Types xmlns="http://schemas.openxmlformats.org/package/2006/content-types">
  <Default Extension="emf" ContentType="image/x-emf"/>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4"/>
  </p:notesMasterIdLst>
  <p:sldIdLst>
    <p:sldId id="256" r:id="rId2"/>
    <p:sldId id="261" r:id="rId3"/>
    <p:sldId id="322" r:id="rId4"/>
    <p:sldId id="434" r:id="rId5"/>
    <p:sldId id="323" r:id="rId6"/>
    <p:sldId id="324" r:id="rId7"/>
    <p:sldId id="310" r:id="rId8"/>
    <p:sldId id="435" r:id="rId9"/>
    <p:sldId id="318" r:id="rId10"/>
    <p:sldId id="319" r:id="rId11"/>
    <p:sldId id="320" r:id="rId12"/>
    <p:sldId id="311" r:id="rId13"/>
    <p:sldId id="314" r:id="rId14"/>
    <p:sldId id="315" r:id="rId15"/>
    <p:sldId id="316" r:id="rId16"/>
    <p:sldId id="312" r:id="rId17"/>
    <p:sldId id="313" r:id="rId18"/>
    <p:sldId id="309" r:id="rId19"/>
    <p:sldId id="326" r:id="rId20"/>
    <p:sldId id="436" r:id="rId21"/>
    <p:sldId id="437" r:id="rId22"/>
    <p:sldId id="438" r:id="rId23"/>
    <p:sldId id="439" r:id="rId24"/>
    <p:sldId id="440" r:id="rId25"/>
    <p:sldId id="446" r:id="rId26"/>
    <p:sldId id="445" r:id="rId27"/>
    <p:sldId id="441" r:id="rId28"/>
    <p:sldId id="447" r:id="rId29"/>
    <p:sldId id="448" r:id="rId30"/>
    <p:sldId id="449" r:id="rId31"/>
    <p:sldId id="450" r:id="rId32"/>
    <p:sldId id="307"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8769"/>
  </p:normalViewPr>
  <p:slideViewPr>
    <p:cSldViewPr snapToGrid="0">
      <p:cViewPr>
        <p:scale>
          <a:sx n="106" d="100"/>
          <a:sy n="106" d="100"/>
        </p:scale>
        <p:origin x="792"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601E56-0814-9C4B-9BEC-AB3F20D928E2}" type="datetimeFigureOut">
              <a:rPr lang="en-US" smtClean="0"/>
              <a:t>10/13/22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3DC47C-C251-9440-A507-1BAEC0140438}" type="slidenum">
              <a:rPr lang="en-US" smtClean="0"/>
              <a:t>‹#›</a:t>
            </a:fld>
            <a:endParaRPr lang="en-US"/>
          </a:p>
        </p:txBody>
      </p:sp>
    </p:spTree>
    <p:extLst>
      <p:ext uri="{BB962C8B-B14F-4D97-AF65-F5344CB8AC3E}">
        <p14:creationId xmlns:p14="http://schemas.microsoft.com/office/powerpoint/2010/main" val="1249217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NewRomanPS"/>
              </a:rPr>
              <a:t>Comparisonofseveralprocessingstrategiesforreceiverfunction</a:t>
            </a:r>
            <a:r>
              <a:rPr lang="en-US" sz="1800" dirty="0">
                <a:effectLst/>
                <a:latin typeface="TimesNewRomanPS"/>
              </a:rPr>
              <a:t> </a:t>
            </a: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sz="1800" dirty="0">
                <a:effectLst/>
                <a:latin typeface="TimesNewRomanPS"/>
              </a:rPr>
            </a:br>
            <a:endParaRPr lang="en-US" dirty="0"/>
          </a:p>
          <a:p>
            <a:endParaRPr lang="en-US" dirty="0"/>
          </a:p>
        </p:txBody>
      </p:sp>
      <p:sp>
        <p:nvSpPr>
          <p:cNvPr id="4" name="Slide Number Placeholder 3"/>
          <p:cNvSpPr>
            <a:spLocks noGrp="1"/>
          </p:cNvSpPr>
          <p:nvPr>
            <p:ph type="sldNum" sz="quarter" idx="5"/>
          </p:nvPr>
        </p:nvSpPr>
        <p:spPr/>
        <p:txBody>
          <a:bodyPr/>
          <a:lstStyle/>
          <a:p>
            <a:fld id="{9B3DC47C-C251-9440-A507-1BAEC0140438}" type="slidenum">
              <a:rPr lang="en-US" smtClean="0"/>
              <a:t>2</a:t>
            </a:fld>
            <a:endParaRPr lang="en-US"/>
          </a:p>
        </p:txBody>
      </p:sp>
    </p:spTree>
    <p:extLst>
      <p:ext uri="{BB962C8B-B14F-4D97-AF65-F5344CB8AC3E}">
        <p14:creationId xmlns:p14="http://schemas.microsoft.com/office/powerpoint/2010/main" val="497333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comparison of P-wave travel time measurements between the original and reconstructed data. a Relative travel time residuals across the recording array measured from the original data. b Relative travel time residuals measured from the reconstructed data. Measurements with uncertainties larger than one standard deviation of the cross-correlation error are represented by gray circles in (b). The brown lines indicate the boundaries of major tectonic domains in the western US. c Average P-wave velocity perturbations between 50 and 250 km depths from </a:t>
            </a:r>
            <a:r>
              <a:rPr lang="en-US" sz="1200" kern="1200" dirty="0" err="1">
                <a:solidFill>
                  <a:schemeClr val="tx1"/>
                </a:solidFill>
                <a:effectLst/>
                <a:latin typeface="+mn-lt"/>
                <a:ea typeface="+mn-ea"/>
                <a:cs typeface="+mn-cs"/>
              </a:rPr>
              <a:t>Schmandt</a:t>
            </a:r>
            <a:r>
              <a:rPr lang="en-US" sz="1200" kern="1200" dirty="0">
                <a:solidFill>
                  <a:schemeClr val="tx1"/>
                </a:solidFill>
                <a:effectLst/>
                <a:latin typeface="+mn-lt"/>
                <a:ea typeface="+mn-ea"/>
                <a:cs typeface="+mn-cs"/>
              </a:rPr>
              <a:t> and Lin9 </a:t>
            </a:r>
            <a:endParaRPr lang="en-US" dirty="0"/>
          </a:p>
          <a:p>
            <a:endParaRPr lang="en-US" dirty="0"/>
          </a:p>
        </p:txBody>
      </p:sp>
      <p:sp>
        <p:nvSpPr>
          <p:cNvPr id="4" name="Slide Number Placeholder 3"/>
          <p:cNvSpPr>
            <a:spLocks noGrp="1"/>
          </p:cNvSpPr>
          <p:nvPr>
            <p:ph type="sldNum" sz="quarter" idx="5"/>
          </p:nvPr>
        </p:nvSpPr>
        <p:spPr/>
        <p:txBody>
          <a:bodyPr/>
          <a:lstStyle/>
          <a:p>
            <a:fld id="{5286340B-4D65-9248-86F5-B973BDFB8E07}" type="slidenum">
              <a:rPr kumimoji="1" lang="zh-CN" altLang="en-US" smtClean="0"/>
              <a:t>17</a:t>
            </a:fld>
            <a:endParaRPr kumimoji="1" lang="zh-CN" altLang="en-US"/>
          </a:p>
        </p:txBody>
      </p:sp>
    </p:spTree>
    <p:extLst>
      <p:ext uri="{BB962C8B-B14F-4D97-AF65-F5344CB8AC3E}">
        <p14:creationId xmlns:p14="http://schemas.microsoft.com/office/powerpoint/2010/main" val="38009687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comparison of travel time measurement uncertainties. a Travel time plot of the original data. b Travel time plot of the reconstructed data. Both measured and predicted travel times are demeaned to emphasize the perturbations. The blue data points in (b) represent measurement outliers differing by more than 2 s from the predictions, which are excluded from tomographic inversion in real practice </a:t>
            </a:r>
            <a:endParaRPr lang="en-US" dirty="0"/>
          </a:p>
          <a:p>
            <a:endParaRPr lang="en-US" dirty="0"/>
          </a:p>
        </p:txBody>
      </p:sp>
      <p:sp>
        <p:nvSpPr>
          <p:cNvPr id="4" name="Slide Number Placeholder 3"/>
          <p:cNvSpPr>
            <a:spLocks noGrp="1"/>
          </p:cNvSpPr>
          <p:nvPr>
            <p:ph type="sldNum" sz="quarter" idx="5"/>
          </p:nvPr>
        </p:nvSpPr>
        <p:spPr/>
        <p:txBody>
          <a:bodyPr/>
          <a:lstStyle/>
          <a:p>
            <a:fld id="{5286340B-4D65-9248-86F5-B973BDFB8E07}" type="slidenum">
              <a:rPr kumimoji="1" lang="zh-CN" altLang="en-US" smtClean="0"/>
              <a:t>18</a:t>
            </a:fld>
            <a:endParaRPr kumimoji="1" lang="zh-CN" altLang="en-US"/>
          </a:p>
        </p:txBody>
      </p:sp>
    </p:spTree>
    <p:extLst>
      <p:ext uri="{BB962C8B-B14F-4D97-AF65-F5344CB8AC3E}">
        <p14:creationId xmlns:p14="http://schemas.microsoft.com/office/powerpoint/2010/main" val="1546766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effectLst/>
              </a:rPr>
            </a:br>
            <a:r>
              <a:rPr lang="en-US" dirty="0">
                <a:effectLst/>
              </a:rPr>
              <a:t>Asterisk</a:t>
            </a:r>
          </a:p>
          <a:p>
            <a:r>
              <a:rPr lang="en-US" dirty="0">
                <a:effectLst/>
              </a:rPr>
              <a:t>90% sampling ratio</a:t>
            </a:r>
            <a:endParaRPr lang="en-US" dirty="0"/>
          </a:p>
        </p:txBody>
      </p:sp>
      <p:sp>
        <p:nvSpPr>
          <p:cNvPr id="4" name="Slide Number Placeholder 3"/>
          <p:cNvSpPr>
            <a:spLocks noGrp="1"/>
          </p:cNvSpPr>
          <p:nvPr>
            <p:ph type="sldNum" sz="quarter" idx="5"/>
          </p:nvPr>
        </p:nvSpPr>
        <p:spPr/>
        <p:txBody>
          <a:bodyPr/>
          <a:lstStyle/>
          <a:p>
            <a:fld id="{5286340B-4D65-9248-86F5-B973BDFB8E07}" type="slidenum">
              <a:rPr kumimoji="1" lang="zh-CN" altLang="en-US" smtClean="0"/>
              <a:t>20</a:t>
            </a:fld>
            <a:endParaRPr kumimoji="1" lang="zh-CN" altLang="en-US"/>
          </a:p>
        </p:txBody>
      </p:sp>
    </p:spTree>
    <p:extLst>
      <p:ext uri="{BB962C8B-B14F-4D97-AF65-F5344CB8AC3E}">
        <p14:creationId xmlns:p14="http://schemas.microsoft.com/office/powerpoint/2010/main" val="842280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Wavefield simulation of plane-wave incidence beneath a regional array. The synthetic model is constructed using real Moho constraints37 and elastic parameters of a P-wave velocities, b S-wave velocities, and c densities from a 1D reference model38. The blue lines mark the location of horizontal and vertical slices, where the values of model parameters are demonstrated and projected onto the corresponding sides of the model cube. d Observation system demonstrating the positions of planar source and receivers. </a:t>
            </a:r>
            <a:r>
              <a:rPr lang="en-US" sz="1200" kern="1200">
                <a:solidFill>
                  <a:schemeClr val="tx1"/>
                </a:solidFill>
                <a:effectLst/>
                <a:latin typeface="+mn-lt"/>
                <a:ea typeface="+mn-ea"/>
                <a:cs typeface="+mn-cs"/>
              </a:rPr>
              <a:t>The stars at the surface denote the evenly distributed receivers and symbols on the dipping plane denote the injected source positions </a:t>
            </a:r>
            <a:endParaRPr lang="en-US"/>
          </a:p>
          <a:p>
            <a:endParaRPr lang="en-US"/>
          </a:p>
        </p:txBody>
      </p:sp>
      <p:sp>
        <p:nvSpPr>
          <p:cNvPr id="4" name="Slide Number Placeholder 3"/>
          <p:cNvSpPr>
            <a:spLocks noGrp="1"/>
          </p:cNvSpPr>
          <p:nvPr>
            <p:ph type="sldNum" sz="quarter" idx="5"/>
          </p:nvPr>
        </p:nvSpPr>
        <p:spPr/>
        <p:txBody>
          <a:bodyPr/>
          <a:lstStyle/>
          <a:p>
            <a:fld id="{5286340B-4D65-9248-86F5-B973BDFB8E07}" type="slidenum">
              <a:rPr kumimoji="1" lang="zh-CN" altLang="en-US" smtClean="0"/>
              <a:t>7</a:t>
            </a:fld>
            <a:endParaRPr kumimoji="1" lang="zh-CN" altLang="en-US"/>
          </a:p>
        </p:txBody>
      </p:sp>
    </p:spTree>
    <p:extLst>
      <p:ext uri="{BB962C8B-B14F-4D97-AF65-F5344CB8AC3E}">
        <p14:creationId xmlns:p14="http://schemas.microsoft.com/office/powerpoint/2010/main" val="3016057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vertical component of the synthesized data. a The clean data obtained from elastic wave simulation. b The noisy data with signal-to-noise ratio equal to 10.12 </a:t>
            </a:r>
            <a:r>
              <a:rPr lang="en-US" sz="1200" kern="1200" dirty="0" err="1">
                <a:solidFill>
                  <a:schemeClr val="tx1"/>
                </a:solidFill>
                <a:effectLst/>
                <a:latin typeface="+mn-lt"/>
                <a:ea typeface="+mn-ea"/>
                <a:cs typeface="+mn-cs"/>
              </a:rPr>
              <a:t>dB.</a:t>
            </a:r>
            <a:r>
              <a:rPr lang="en-US" sz="1200" kern="1200" dirty="0">
                <a:solidFill>
                  <a:schemeClr val="tx1"/>
                </a:solidFill>
                <a:effectLst/>
                <a:latin typeface="+mn-lt"/>
                <a:ea typeface="+mn-ea"/>
                <a:cs typeface="+mn-cs"/>
              </a:rPr>
              <a:t> c The sampling matrix with a sampling ratio of 70%. d The final data (signal-to-noise ratio equals to 4.35 dB) after applying the sampling matrix to noisy data in (b) </a:t>
            </a:r>
            <a:endParaRPr lang="en-US" dirty="0"/>
          </a:p>
          <a:p>
            <a:endParaRPr lang="en-US" dirty="0"/>
          </a:p>
        </p:txBody>
      </p:sp>
      <p:sp>
        <p:nvSpPr>
          <p:cNvPr id="4" name="Slide Number Placeholder 3"/>
          <p:cNvSpPr>
            <a:spLocks noGrp="1"/>
          </p:cNvSpPr>
          <p:nvPr>
            <p:ph type="sldNum" sz="quarter" idx="5"/>
          </p:nvPr>
        </p:nvSpPr>
        <p:spPr/>
        <p:txBody>
          <a:bodyPr/>
          <a:lstStyle/>
          <a:p>
            <a:fld id="{5286340B-4D65-9248-86F5-B973BDFB8E07}" type="slidenum">
              <a:rPr kumimoji="1" lang="zh-CN" altLang="en-US" smtClean="0"/>
              <a:t>8</a:t>
            </a:fld>
            <a:endParaRPr kumimoji="1" lang="zh-CN" altLang="en-US"/>
          </a:p>
        </p:txBody>
      </p:sp>
    </p:spTree>
    <p:extLst>
      <p:ext uri="{BB962C8B-B14F-4D97-AF65-F5344CB8AC3E}">
        <p14:creationId xmlns:p14="http://schemas.microsoft.com/office/powerpoint/2010/main" val="3915327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US" sz="1200" kern="1200" dirty="0">
                <a:solidFill>
                  <a:schemeClr val="tx1"/>
                </a:solidFill>
                <a:effectLst/>
                <a:latin typeface="+mn-lt"/>
                <a:ea typeface="+mn-ea"/>
                <a:cs typeface="+mn-cs"/>
              </a:rPr>
              <a:t>ynthetic test results. a Reconstructed data using the global rank-reduction method. The signal-to-noise ratio of the reconstructed data is 17.34 </a:t>
            </a:r>
            <a:r>
              <a:rPr lang="en-US" sz="1200" kern="1200" dirty="0" err="1">
                <a:solidFill>
                  <a:schemeClr val="tx1"/>
                </a:solidFill>
                <a:effectLst/>
                <a:latin typeface="+mn-lt"/>
                <a:ea typeface="+mn-ea"/>
                <a:cs typeface="+mn-cs"/>
              </a:rPr>
              <a:t>dB.</a:t>
            </a:r>
            <a:r>
              <a:rPr lang="en-US" sz="1200" kern="1200" dirty="0">
                <a:solidFill>
                  <a:schemeClr val="tx1"/>
                </a:solidFill>
                <a:effectLst/>
                <a:latin typeface="+mn-lt"/>
                <a:ea typeface="+mn-ea"/>
                <a:cs typeface="+mn-cs"/>
              </a:rPr>
              <a:t> b Reconstructed data using the localized rank-reduction method (signal-to-noise ratio is 21.53 dB). c, d Reconstruction errors corresponding to (a, b) </a:t>
            </a:r>
            <a:endParaRPr lang="en-US" dirty="0"/>
          </a:p>
          <a:p>
            <a:endParaRPr lang="en-US" dirty="0"/>
          </a:p>
        </p:txBody>
      </p:sp>
      <p:sp>
        <p:nvSpPr>
          <p:cNvPr id="4" name="Slide Number Placeholder 3"/>
          <p:cNvSpPr>
            <a:spLocks noGrp="1"/>
          </p:cNvSpPr>
          <p:nvPr>
            <p:ph type="sldNum" sz="quarter" idx="5"/>
          </p:nvPr>
        </p:nvSpPr>
        <p:spPr/>
        <p:txBody>
          <a:bodyPr/>
          <a:lstStyle/>
          <a:p>
            <a:fld id="{5286340B-4D65-9248-86F5-B973BDFB8E07}" type="slidenum">
              <a:rPr kumimoji="1" lang="zh-CN" altLang="en-US" smtClean="0"/>
              <a:t>9</a:t>
            </a:fld>
            <a:endParaRPr kumimoji="1" lang="zh-CN" altLang="en-US"/>
          </a:p>
        </p:txBody>
      </p:sp>
    </p:spTree>
    <p:extLst>
      <p:ext uri="{BB962C8B-B14F-4D97-AF65-F5344CB8AC3E}">
        <p14:creationId xmlns:p14="http://schemas.microsoft.com/office/powerpoint/2010/main" val="419125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Comparison of the single trace amplitude (X = 225, Y = 225) in different scales. a Comparison in the original scale. b Comparison in the zoomed-in scale. The black and pink lines represent clean and noisy data, respectively. The trace processed using global and localized rank-reduction methods are shown by the blue and green lines, respectively. The black line (exact solution) is almost completely overlapped with the green line (localized reconstruction), indicating that the error of reconstruction is minimal for the proposed approach </a:t>
            </a:r>
            <a:endParaRPr lang="en-US" dirty="0"/>
          </a:p>
          <a:p>
            <a:endParaRPr lang="en-US" dirty="0"/>
          </a:p>
        </p:txBody>
      </p:sp>
      <p:sp>
        <p:nvSpPr>
          <p:cNvPr id="4" name="Slide Number Placeholder 3"/>
          <p:cNvSpPr>
            <a:spLocks noGrp="1"/>
          </p:cNvSpPr>
          <p:nvPr>
            <p:ph type="sldNum" sz="quarter" idx="5"/>
          </p:nvPr>
        </p:nvSpPr>
        <p:spPr/>
        <p:txBody>
          <a:bodyPr/>
          <a:lstStyle/>
          <a:p>
            <a:fld id="{5286340B-4D65-9248-86F5-B973BDFB8E07}" type="slidenum">
              <a:rPr kumimoji="1" lang="zh-CN" altLang="en-US" smtClean="0"/>
              <a:t>10</a:t>
            </a:fld>
            <a:endParaRPr kumimoji="1" lang="zh-CN" altLang="en-US"/>
          </a:p>
        </p:txBody>
      </p:sp>
    </p:spTree>
    <p:extLst>
      <p:ext uri="{BB962C8B-B14F-4D97-AF65-F5344CB8AC3E}">
        <p14:creationId xmlns:p14="http://schemas.microsoft.com/office/powerpoint/2010/main" val="516253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Reconstruction results at different sampling ratios. The reconstruction performance (signal-to-noise ratio) improves with the increasing sampling ratio. The localized rank-reduction method always outperforms the global algorithm </a:t>
            </a:r>
            <a:endParaRPr lang="en-US" dirty="0"/>
          </a:p>
          <a:p>
            <a:endParaRPr lang="en-US" dirty="0"/>
          </a:p>
        </p:txBody>
      </p:sp>
      <p:sp>
        <p:nvSpPr>
          <p:cNvPr id="4" name="Slide Number Placeholder 3"/>
          <p:cNvSpPr>
            <a:spLocks noGrp="1"/>
          </p:cNvSpPr>
          <p:nvPr>
            <p:ph type="sldNum" sz="quarter" idx="5"/>
          </p:nvPr>
        </p:nvSpPr>
        <p:spPr/>
        <p:txBody>
          <a:bodyPr/>
          <a:lstStyle/>
          <a:p>
            <a:fld id="{5286340B-4D65-9248-86F5-B973BDFB8E07}" type="slidenum">
              <a:rPr kumimoji="1" lang="zh-CN" altLang="en-US" smtClean="0"/>
              <a:t>12</a:t>
            </a:fld>
            <a:endParaRPr kumimoji="1" lang="zh-CN" altLang="en-US"/>
          </a:p>
        </p:txBody>
      </p:sp>
    </p:spTree>
    <p:extLst>
      <p:ext uri="{BB962C8B-B14F-4D97-AF65-F5344CB8AC3E}">
        <p14:creationId xmlns:p14="http://schemas.microsoft.com/office/powerpoint/2010/main" val="98353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3D view of the earthquake data recorded by </a:t>
            </a:r>
            <a:r>
              <a:rPr lang="en-US" sz="1200" kern="1200" dirty="0" err="1">
                <a:solidFill>
                  <a:schemeClr val="tx1"/>
                </a:solidFill>
                <a:effectLst/>
                <a:latin typeface="+mn-lt"/>
                <a:ea typeface="+mn-ea"/>
                <a:cs typeface="+mn-cs"/>
              </a:rPr>
              <a:t>USArray</a:t>
            </a:r>
            <a:r>
              <a:rPr lang="en-US" sz="1200" kern="1200" dirty="0">
                <a:solidFill>
                  <a:schemeClr val="tx1"/>
                </a:solidFill>
                <a:effectLst/>
                <a:latin typeface="+mn-lt"/>
                <a:ea typeface="+mn-ea"/>
                <a:cs typeface="+mn-cs"/>
              </a:rPr>
              <a:t> analyzed in our study. a Observed data on a regular grid. The circled area shows the region with poor spatial sampling. The red arrows indicate the weak-amplitude P-wave arrivals contaminated by the noise. b Reconstructed data using the global rank-reduction method. c Reconstructed data using the localized rank-reduction method </a:t>
            </a:r>
            <a:endParaRPr lang="en-US" dirty="0"/>
          </a:p>
          <a:p>
            <a:endParaRPr lang="en-US" dirty="0"/>
          </a:p>
        </p:txBody>
      </p:sp>
      <p:sp>
        <p:nvSpPr>
          <p:cNvPr id="4" name="Slide Number Placeholder 3"/>
          <p:cNvSpPr>
            <a:spLocks noGrp="1"/>
          </p:cNvSpPr>
          <p:nvPr>
            <p:ph type="sldNum" sz="quarter" idx="5"/>
          </p:nvPr>
        </p:nvSpPr>
        <p:spPr/>
        <p:txBody>
          <a:bodyPr/>
          <a:lstStyle/>
          <a:p>
            <a:fld id="{5286340B-4D65-9248-86F5-B973BDFB8E07}" type="slidenum">
              <a:rPr kumimoji="1" lang="zh-CN" altLang="en-US" smtClean="0"/>
              <a:t>14</a:t>
            </a:fld>
            <a:endParaRPr kumimoji="1" lang="zh-CN" altLang="en-US"/>
          </a:p>
        </p:txBody>
      </p:sp>
    </p:spTree>
    <p:extLst>
      <p:ext uri="{BB962C8B-B14F-4D97-AF65-F5344CB8AC3E}">
        <p14:creationId xmlns:p14="http://schemas.microsoft.com/office/powerpoint/2010/main" val="3925065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comparison of reconstruction results between different time slices. a The time slice corresponding to t = 1200 s of observed </a:t>
            </a:r>
            <a:r>
              <a:rPr lang="en-US" sz="1200" kern="1200" dirty="0" err="1">
                <a:solidFill>
                  <a:schemeClr val="tx1"/>
                </a:solidFill>
                <a:effectLst/>
                <a:latin typeface="+mn-lt"/>
                <a:ea typeface="+mn-ea"/>
                <a:cs typeface="+mn-cs"/>
              </a:rPr>
              <a:t>USArray</a:t>
            </a:r>
            <a:r>
              <a:rPr lang="en-US" sz="1200" kern="1200" dirty="0">
                <a:solidFill>
                  <a:schemeClr val="tx1"/>
                </a:solidFill>
                <a:effectLst/>
                <a:latin typeface="+mn-lt"/>
                <a:ea typeface="+mn-ea"/>
                <a:cs typeface="+mn-cs"/>
              </a:rPr>
              <a:t> data.</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b The time slice corresponding to t = 1200 s of reconstructed </a:t>
            </a:r>
            <a:r>
              <a:rPr lang="en-US" sz="1200" kern="1200" dirty="0" err="1">
                <a:solidFill>
                  <a:schemeClr val="tx1"/>
                </a:solidFill>
                <a:effectLst/>
                <a:latin typeface="+mn-lt"/>
                <a:ea typeface="+mn-ea"/>
                <a:cs typeface="+mn-cs"/>
              </a:rPr>
              <a:t>USArray</a:t>
            </a:r>
            <a:r>
              <a:rPr lang="en-US" sz="1200" kern="1200" dirty="0">
                <a:solidFill>
                  <a:schemeClr val="tx1"/>
                </a:solidFill>
                <a:effectLst/>
                <a:latin typeface="+mn-lt"/>
                <a:ea typeface="+mn-ea"/>
                <a:cs typeface="+mn-cs"/>
              </a:rPr>
              <a:t> data. c, d The same as (a, b) but for time slice at 2100 s. The clear phase arrivals are reconstructed in the SW corner of the seismic array </a:t>
            </a:r>
            <a:endParaRPr lang="en-US" dirty="0"/>
          </a:p>
          <a:p>
            <a:endParaRPr lang="en-US" dirty="0"/>
          </a:p>
        </p:txBody>
      </p:sp>
      <p:sp>
        <p:nvSpPr>
          <p:cNvPr id="4" name="Slide Number Placeholder 3"/>
          <p:cNvSpPr>
            <a:spLocks noGrp="1"/>
          </p:cNvSpPr>
          <p:nvPr>
            <p:ph type="sldNum" sz="quarter" idx="5"/>
          </p:nvPr>
        </p:nvSpPr>
        <p:spPr/>
        <p:txBody>
          <a:bodyPr/>
          <a:lstStyle/>
          <a:p>
            <a:fld id="{5286340B-4D65-9248-86F5-B973BDFB8E07}" type="slidenum">
              <a:rPr kumimoji="1" lang="zh-CN" altLang="en-US" smtClean="0"/>
              <a:t>15</a:t>
            </a:fld>
            <a:endParaRPr kumimoji="1" lang="zh-CN" altLang="en-US"/>
          </a:p>
        </p:txBody>
      </p:sp>
    </p:spTree>
    <p:extLst>
      <p:ext uri="{BB962C8B-B14F-4D97-AF65-F5344CB8AC3E}">
        <p14:creationId xmlns:p14="http://schemas.microsoft.com/office/powerpoint/2010/main" val="271063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detailed comparison of reconstruction performance along with a longitudinal slice (longitude = 107.6°W). a Raw waveforms before reconstruction. b Reconstructed waveforms. The main phase arrivals are marked by the red lines and labeled. The missing traces have been reconstructed and the signal-to-noise ratio of the main phases are significantly improved in (b). c, d Detailed comparison of the weak-amplitude phases (P and PP) that are highlighted by the green rectangles in (a, b). e The reconstruction uncertainty for the longitudinal slice.</a:t>
            </a:r>
            <a:endParaRPr lang="en-US" dirty="0"/>
          </a:p>
          <a:p>
            <a:endParaRPr lang="en-US" dirty="0"/>
          </a:p>
        </p:txBody>
      </p:sp>
      <p:sp>
        <p:nvSpPr>
          <p:cNvPr id="4" name="Slide Number Placeholder 3"/>
          <p:cNvSpPr>
            <a:spLocks noGrp="1"/>
          </p:cNvSpPr>
          <p:nvPr>
            <p:ph type="sldNum" sz="quarter" idx="5"/>
          </p:nvPr>
        </p:nvSpPr>
        <p:spPr/>
        <p:txBody>
          <a:bodyPr/>
          <a:lstStyle/>
          <a:p>
            <a:fld id="{5286340B-4D65-9248-86F5-B973BDFB8E07}" type="slidenum">
              <a:rPr kumimoji="1" lang="zh-CN" altLang="en-US" smtClean="0"/>
              <a:t>16</a:t>
            </a:fld>
            <a:endParaRPr kumimoji="1" lang="zh-CN" altLang="en-US"/>
          </a:p>
        </p:txBody>
      </p:sp>
    </p:spTree>
    <p:extLst>
      <p:ext uri="{BB962C8B-B14F-4D97-AF65-F5344CB8AC3E}">
        <p14:creationId xmlns:p14="http://schemas.microsoft.com/office/powerpoint/2010/main" val="2790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ltLang="zh-CN"/>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ltLang="zh-CN"/>
              <a:t>Click to edit Master subtitle style</a:t>
            </a:r>
            <a:endParaRPr lang="en-US" dirty="0"/>
          </a:p>
        </p:txBody>
      </p:sp>
      <p:sp>
        <p:nvSpPr>
          <p:cNvPr id="4" name="Date Placeholder 3"/>
          <p:cNvSpPr>
            <a:spLocks noGrp="1"/>
          </p:cNvSpPr>
          <p:nvPr>
            <p:ph type="dt" sz="half" idx="10"/>
          </p:nvPr>
        </p:nvSpPr>
        <p:spPr/>
        <p:txBody>
          <a:bodyPr/>
          <a:lstStyle/>
          <a:p>
            <a:fld id="{11858AD9-2599-3F45-A356-0EB3D9904238}" type="datetimeFigureOut">
              <a:rPr lang="en-US" smtClean="0"/>
              <a:t>10/13/22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16021E-9A4A-6F4D-AF9C-6FACF5714E04}"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0765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11858AD9-2599-3F45-A356-0EB3D9904238}" type="datetimeFigureOut">
              <a:rPr lang="en-US" smtClean="0"/>
              <a:t>10/13/22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16021E-9A4A-6F4D-AF9C-6FACF5714E04}" type="slidenum">
              <a:rPr lang="en-US" smtClean="0"/>
              <a:t>‹#›</a:t>
            </a:fld>
            <a:endParaRPr lang="en-US"/>
          </a:p>
        </p:txBody>
      </p:sp>
    </p:spTree>
    <p:extLst>
      <p:ext uri="{BB962C8B-B14F-4D97-AF65-F5344CB8AC3E}">
        <p14:creationId xmlns:p14="http://schemas.microsoft.com/office/powerpoint/2010/main" val="826583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和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ltLang="zh-CN"/>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11858AD9-2599-3F45-A356-0EB3D9904238}" type="datetimeFigureOut">
              <a:rPr lang="en-US" smtClean="0"/>
              <a:t>10/13/22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16021E-9A4A-6F4D-AF9C-6FACF5714E04}" type="slidenum">
              <a:rPr lang="en-US" smtClean="0"/>
              <a:t>‹#›</a:t>
            </a:fld>
            <a:endParaRPr lang="en-US"/>
          </a:p>
        </p:txBody>
      </p:sp>
    </p:spTree>
    <p:extLst>
      <p:ext uri="{BB962C8B-B14F-4D97-AF65-F5344CB8AC3E}">
        <p14:creationId xmlns:p14="http://schemas.microsoft.com/office/powerpoint/2010/main" val="1017102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ltLang="zh-CN"/>
              <a:t>Click to edit Master title style</a:t>
            </a:r>
            <a:endParaRPr lang="en-US" dirty="0"/>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11858AD9-2599-3F45-A356-0EB3D9904238}" type="datetimeFigureOut">
              <a:rPr lang="en-US" smtClean="0"/>
              <a:t>10/13/22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16021E-9A4A-6F4D-AF9C-6FACF5714E04}" type="slidenum">
              <a:rPr lang="en-US" smtClean="0"/>
              <a:t>‹#›</a:t>
            </a:fld>
            <a:endParaRPr lang="en-US"/>
          </a:p>
        </p:txBody>
      </p:sp>
    </p:spTree>
    <p:extLst>
      <p:ext uri="{BB962C8B-B14F-4D97-AF65-F5344CB8AC3E}">
        <p14:creationId xmlns:p14="http://schemas.microsoft.com/office/powerpoint/2010/main" val="2578744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ltLang="zh-CN"/>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11858AD9-2599-3F45-A356-0EB3D9904238}" type="datetimeFigureOut">
              <a:rPr lang="en-US" smtClean="0"/>
              <a:t>10/13/22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16021E-9A4A-6F4D-AF9C-6FACF5714E04}"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783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ltLang="zh-CN"/>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Date Placeholder 4"/>
          <p:cNvSpPr>
            <a:spLocks noGrp="1"/>
          </p:cNvSpPr>
          <p:nvPr>
            <p:ph type="dt" sz="half" idx="10"/>
          </p:nvPr>
        </p:nvSpPr>
        <p:spPr/>
        <p:txBody>
          <a:bodyPr/>
          <a:lstStyle/>
          <a:p>
            <a:fld id="{11858AD9-2599-3F45-A356-0EB3D9904238}" type="datetimeFigureOut">
              <a:rPr lang="en-US" smtClean="0"/>
              <a:t>10/13/22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16021E-9A4A-6F4D-AF9C-6FACF5714E04}" type="slidenum">
              <a:rPr lang="en-US" smtClean="0"/>
              <a:t>‹#›</a:t>
            </a:fld>
            <a:endParaRPr lang="en-US"/>
          </a:p>
        </p:txBody>
      </p:sp>
    </p:spTree>
    <p:extLst>
      <p:ext uri="{BB962C8B-B14F-4D97-AF65-F5344CB8AC3E}">
        <p14:creationId xmlns:p14="http://schemas.microsoft.com/office/powerpoint/2010/main" val="1337853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ltLang="zh-CN"/>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Date Placeholder 6"/>
          <p:cNvSpPr>
            <a:spLocks noGrp="1"/>
          </p:cNvSpPr>
          <p:nvPr>
            <p:ph type="dt" sz="half" idx="10"/>
          </p:nvPr>
        </p:nvSpPr>
        <p:spPr/>
        <p:txBody>
          <a:bodyPr/>
          <a:lstStyle/>
          <a:p>
            <a:fld id="{11858AD9-2599-3F45-A356-0EB3D9904238}" type="datetimeFigureOut">
              <a:rPr lang="en-US" smtClean="0"/>
              <a:t>10/13/22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16021E-9A4A-6F4D-AF9C-6FACF5714E04}" type="slidenum">
              <a:rPr lang="en-US" smtClean="0"/>
              <a:t>‹#›</a:t>
            </a:fld>
            <a:endParaRPr lang="en-US"/>
          </a:p>
        </p:txBody>
      </p:sp>
    </p:spTree>
    <p:extLst>
      <p:ext uri="{BB962C8B-B14F-4D97-AF65-F5344CB8AC3E}">
        <p14:creationId xmlns:p14="http://schemas.microsoft.com/office/powerpoint/2010/main" val="3311814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Date Placeholder 2"/>
          <p:cNvSpPr>
            <a:spLocks noGrp="1"/>
          </p:cNvSpPr>
          <p:nvPr>
            <p:ph type="dt" sz="half" idx="10"/>
          </p:nvPr>
        </p:nvSpPr>
        <p:spPr/>
        <p:txBody>
          <a:bodyPr/>
          <a:lstStyle/>
          <a:p>
            <a:fld id="{11858AD9-2599-3F45-A356-0EB3D9904238}" type="datetimeFigureOut">
              <a:rPr lang="en-US" smtClean="0"/>
              <a:t>10/13/22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16021E-9A4A-6F4D-AF9C-6FACF5714E04}" type="slidenum">
              <a:rPr lang="en-US" smtClean="0"/>
              <a:t>‹#›</a:t>
            </a:fld>
            <a:endParaRPr lang="en-US"/>
          </a:p>
        </p:txBody>
      </p:sp>
    </p:spTree>
    <p:extLst>
      <p:ext uri="{BB962C8B-B14F-4D97-AF65-F5344CB8AC3E}">
        <p14:creationId xmlns:p14="http://schemas.microsoft.com/office/powerpoint/2010/main" val="13402209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1858AD9-2599-3F45-A356-0EB3D9904238}" type="datetimeFigureOut">
              <a:rPr lang="en-US" smtClean="0"/>
              <a:t>10/13/22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E516021E-9A4A-6F4D-AF9C-6FACF5714E04}" type="slidenum">
              <a:rPr lang="en-US" smtClean="0"/>
              <a:t>‹#›</a:t>
            </a:fld>
            <a:endParaRPr lang="en-US"/>
          </a:p>
        </p:txBody>
      </p:sp>
    </p:spTree>
    <p:extLst>
      <p:ext uri="{BB962C8B-B14F-4D97-AF65-F5344CB8AC3E}">
        <p14:creationId xmlns:p14="http://schemas.microsoft.com/office/powerpoint/2010/main" val="1919778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ltLang="zh-CN"/>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1858AD9-2599-3F45-A356-0EB3D9904238}" type="datetimeFigureOut">
              <a:rPr lang="en-US" smtClean="0"/>
              <a:t>10/13/22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516021E-9A4A-6F4D-AF9C-6FACF5714E04}" type="slidenum">
              <a:rPr lang="en-US" smtClean="0"/>
              <a:t>‹#›</a:t>
            </a:fld>
            <a:endParaRPr lang="en-US"/>
          </a:p>
        </p:txBody>
      </p:sp>
    </p:spTree>
    <p:extLst>
      <p:ext uri="{BB962C8B-B14F-4D97-AF65-F5344CB8AC3E}">
        <p14:creationId xmlns:p14="http://schemas.microsoft.com/office/powerpoint/2010/main" val="1400834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ltLang="zh-CN"/>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accent2"/>
          </a:solid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11858AD9-2599-3F45-A356-0EB3D9904238}" type="datetimeFigureOut">
              <a:rPr lang="en-US" smtClean="0"/>
              <a:t>10/13/22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16021E-9A4A-6F4D-AF9C-6FACF5714E04}" type="slidenum">
              <a:rPr lang="en-US" smtClean="0"/>
              <a:t>‹#›</a:t>
            </a:fld>
            <a:endParaRPr lang="en-US"/>
          </a:p>
        </p:txBody>
      </p:sp>
    </p:spTree>
    <p:extLst>
      <p:ext uri="{BB962C8B-B14F-4D97-AF65-F5344CB8AC3E}">
        <p14:creationId xmlns:p14="http://schemas.microsoft.com/office/powerpoint/2010/main" val="275983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1858AD9-2599-3F45-A356-0EB3D9904238}" type="datetimeFigureOut">
              <a:rPr lang="en-US" smtClean="0"/>
              <a:t>10/13/22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516021E-9A4A-6F4D-AF9C-6FACF5714E04}"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557902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emf"/><Relationship Id="rId4" Type="http://schemas.openxmlformats.org/officeDocument/2006/relationships/image" Target="../media/image20.emf"/></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2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2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B11B7-3570-EB5A-36A1-F9A8BA514E12}"/>
              </a:ext>
            </a:extLst>
          </p:cNvPr>
          <p:cNvSpPr>
            <a:spLocks noGrp="1"/>
          </p:cNvSpPr>
          <p:nvPr>
            <p:ph type="ctrTitle"/>
          </p:nvPr>
        </p:nvSpPr>
        <p:spPr>
          <a:xfrm>
            <a:off x="1100051" y="731050"/>
            <a:ext cx="9849853" cy="2387600"/>
          </a:xfrm>
        </p:spPr>
        <p:txBody>
          <a:bodyPr>
            <a:noAutofit/>
          </a:bodyPr>
          <a:lstStyle/>
          <a:p>
            <a:pPr algn="ctr"/>
            <a:r>
              <a:rPr lang="en-US" sz="5400" dirty="0"/>
              <a:t>Multi-dimensional seismic reconstruction</a:t>
            </a:r>
          </a:p>
        </p:txBody>
      </p:sp>
      <p:sp>
        <p:nvSpPr>
          <p:cNvPr id="3" name="Subtitle 2">
            <a:extLst>
              <a:ext uri="{FF2B5EF4-FFF2-40B4-BE49-F238E27FC236}">
                <a16:creationId xmlns:a16="http://schemas.microsoft.com/office/drawing/2014/main" id="{798DA604-F22D-8F19-5249-A1641B63176C}"/>
              </a:ext>
            </a:extLst>
          </p:cNvPr>
          <p:cNvSpPr>
            <a:spLocks noGrp="1"/>
          </p:cNvSpPr>
          <p:nvPr>
            <p:ph type="subTitle" idx="1"/>
          </p:nvPr>
        </p:nvSpPr>
        <p:spPr/>
        <p:txBody>
          <a:bodyPr/>
          <a:lstStyle/>
          <a:p>
            <a:r>
              <a:rPr lang="en-US" dirty="0" err="1"/>
              <a:t>Yangkang</a:t>
            </a:r>
            <a:r>
              <a:rPr lang="en-US" dirty="0"/>
              <a:t> Chen</a:t>
            </a:r>
          </a:p>
        </p:txBody>
      </p:sp>
    </p:spTree>
    <p:extLst>
      <p:ext uri="{BB962C8B-B14F-4D97-AF65-F5344CB8AC3E}">
        <p14:creationId xmlns:p14="http://schemas.microsoft.com/office/powerpoint/2010/main" val="1834482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CD85C-DD84-F749-856C-65CD02EFABFD}"/>
              </a:ext>
            </a:extLst>
          </p:cNvPr>
          <p:cNvSpPr>
            <a:spLocks noGrp="1"/>
          </p:cNvSpPr>
          <p:nvPr>
            <p:ph type="title"/>
          </p:nvPr>
        </p:nvSpPr>
        <p:spPr/>
        <p:txBody>
          <a:bodyPr/>
          <a:lstStyle/>
          <a:p>
            <a:r>
              <a:rPr lang="en-US" b="1" dirty="0"/>
              <a:t>Single trace amplitude comparison</a:t>
            </a:r>
          </a:p>
        </p:txBody>
      </p:sp>
      <p:pic>
        <p:nvPicPr>
          <p:cNvPr id="4" name="Picture 3">
            <a:extLst>
              <a:ext uri="{FF2B5EF4-FFF2-40B4-BE49-F238E27FC236}">
                <a16:creationId xmlns:a16="http://schemas.microsoft.com/office/drawing/2014/main" id="{5A0F82C3-D6E9-484F-9340-0ABC7C285D20}"/>
              </a:ext>
            </a:extLst>
          </p:cNvPr>
          <p:cNvPicPr>
            <a:picLocks noChangeAspect="1"/>
          </p:cNvPicPr>
          <p:nvPr/>
        </p:nvPicPr>
        <p:blipFill>
          <a:blip r:embed="rId3"/>
          <a:stretch>
            <a:fillRect/>
          </a:stretch>
        </p:blipFill>
        <p:spPr>
          <a:xfrm>
            <a:off x="63243" y="2295306"/>
            <a:ext cx="12043802" cy="3373973"/>
          </a:xfrm>
          <a:prstGeom prst="rect">
            <a:avLst/>
          </a:prstGeom>
        </p:spPr>
      </p:pic>
      <p:sp>
        <p:nvSpPr>
          <p:cNvPr id="5" name="TextBox 4">
            <a:extLst>
              <a:ext uri="{FF2B5EF4-FFF2-40B4-BE49-F238E27FC236}">
                <a16:creationId xmlns:a16="http://schemas.microsoft.com/office/drawing/2014/main" id="{A7CCFCEE-7037-B147-85C2-E0B92B3E4B7B}"/>
              </a:ext>
            </a:extLst>
          </p:cNvPr>
          <p:cNvSpPr txBox="1"/>
          <p:nvPr/>
        </p:nvSpPr>
        <p:spPr>
          <a:xfrm>
            <a:off x="5206173" y="6448359"/>
            <a:ext cx="1779654" cy="369332"/>
          </a:xfrm>
          <a:prstGeom prst="rect">
            <a:avLst/>
          </a:prstGeom>
          <a:noFill/>
        </p:spPr>
        <p:txBody>
          <a:bodyPr wrap="none" rtlCol="0">
            <a:spAutoFit/>
          </a:bodyPr>
          <a:lstStyle/>
          <a:p>
            <a:r>
              <a:rPr lang="en-US" b="1" dirty="0"/>
              <a:t>Chen et al., 2019</a:t>
            </a:r>
          </a:p>
        </p:txBody>
      </p:sp>
      <p:cxnSp>
        <p:nvCxnSpPr>
          <p:cNvPr id="7" name="Straight Arrow Connector 6">
            <a:extLst>
              <a:ext uri="{FF2B5EF4-FFF2-40B4-BE49-F238E27FC236}">
                <a16:creationId xmlns:a16="http://schemas.microsoft.com/office/drawing/2014/main" id="{F8181AD9-2EFD-F640-B9E1-56E8DC41032A}"/>
              </a:ext>
            </a:extLst>
          </p:cNvPr>
          <p:cNvCxnSpPr>
            <a:cxnSpLocks/>
          </p:cNvCxnSpPr>
          <p:nvPr/>
        </p:nvCxnSpPr>
        <p:spPr>
          <a:xfrm>
            <a:off x="3040912" y="2955851"/>
            <a:ext cx="3944915"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E8D3EE4-A19F-8049-96C1-0325BCE7AD9B}"/>
              </a:ext>
            </a:extLst>
          </p:cNvPr>
          <p:cNvSpPr txBox="1"/>
          <p:nvPr/>
        </p:nvSpPr>
        <p:spPr>
          <a:xfrm>
            <a:off x="9576773" y="2221207"/>
            <a:ext cx="984315" cy="369332"/>
          </a:xfrm>
          <a:prstGeom prst="rect">
            <a:avLst/>
          </a:prstGeom>
          <a:noFill/>
        </p:spPr>
        <p:txBody>
          <a:bodyPr wrap="square" rtlCol="0">
            <a:spAutoFit/>
          </a:bodyPr>
          <a:lstStyle/>
          <a:p>
            <a:pPr algn="ctr"/>
            <a:r>
              <a:rPr lang="en-US" b="1" dirty="0">
                <a:solidFill>
                  <a:srgbClr val="FF40FF"/>
                </a:solidFill>
              </a:rPr>
              <a:t>Noisy</a:t>
            </a:r>
          </a:p>
        </p:txBody>
      </p:sp>
      <p:cxnSp>
        <p:nvCxnSpPr>
          <p:cNvPr id="10" name="Straight Arrow Connector 9">
            <a:extLst>
              <a:ext uri="{FF2B5EF4-FFF2-40B4-BE49-F238E27FC236}">
                <a16:creationId xmlns:a16="http://schemas.microsoft.com/office/drawing/2014/main" id="{5845EFF0-C51D-5341-A049-8E0473A2EDE1}"/>
              </a:ext>
            </a:extLst>
          </p:cNvPr>
          <p:cNvCxnSpPr>
            <a:cxnSpLocks/>
          </p:cNvCxnSpPr>
          <p:nvPr/>
        </p:nvCxnSpPr>
        <p:spPr>
          <a:xfrm flipH="1">
            <a:off x="9481931" y="2516440"/>
            <a:ext cx="337930" cy="353072"/>
          </a:xfrm>
          <a:prstGeom prst="straightConnector1">
            <a:avLst/>
          </a:prstGeom>
          <a:ln w="5080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C5DC40D-6B45-0C44-BCA3-6F5B7E8BD74C}"/>
              </a:ext>
            </a:extLst>
          </p:cNvPr>
          <p:cNvSpPr txBox="1"/>
          <p:nvPr/>
        </p:nvSpPr>
        <p:spPr>
          <a:xfrm>
            <a:off x="9819861" y="2943611"/>
            <a:ext cx="984315" cy="369332"/>
          </a:xfrm>
          <a:prstGeom prst="rect">
            <a:avLst/>
          </a:prstGeom>
          <a:noFill/>
        </p:spPr>
        <p:txBody>
          <a:bodyPr wrap="square" rtlCol="0">
            <a:spAutoFit/>
          </a:bodyPr>
          <a:lstStyle/>
          <a:p>
            <a:pPr algn="ctr"/>
            <a:r>
              <a:rPr lang="en-US" b="1" dirty="0"/>
              <a:t>Clean</a:t>
            </a:r>
          </a:p>
        </p:txBody>
      </p:sp>
      <p:cxnSp>
        <p:nvCxnSpPr>
          <p:cNvPr id="15" name="Straight Arrow Connector 14">
            <a:extLst>
              <a:ext uri="{FF2B5EF4-FFF2-40B4-BE49-F238E27FC236}">
                <a16:creationId xmlns:a16="http://schemas.microsoft.com/office/drawing/2014/main" id="{7FD8EBF9-660F-4241-84B7-1B3207213AFC}"/>
              </a:ext>
            </a:extLst>
          </p:cNvPr>
          <p:cNvCxnSpPr>
            <a:cxnSpLocks/>
          </p:cNvCxnSpPr>
          <p:nvPr/>
        </p:nvCxnSpPr>
        <p:spPr>
          <a:xfrm flipH="1">
            <a:off x="9710175" y="3203044"/>
            <a:ext cx="337930" cy="35307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ABA8469-A2DC-7548-9B86-3A47F12471FD}"/>
              </a:ext>
            </a:extLst>
          </p:cNvPr>
          <p:cNvSpPr txBox="1"/>
          <p:nvPr/>
        </p:nvSpPr>
        <p:spPr>
          <a:xfrm>
            <a:off x="9879140" y="3329848"/>
            <a:ext cx="984315" cy="369332"/>
          </a:xfrm>
          <a:prstGeom prst="rect">
            <a:avLst/>
          </a:prstGeom>
          <a:noFill/>
        </p:spPr>
        <p:txBody>
          <a:bodyPr wrap="square" rtlCol="0">
            <a:spAutoFit/>
          </a:bodyPr>
          <a:lstStyle/>
          <a:p>
            <a:pPr algn="ctr"/>
            <a:r>
              <a:rPr lang="en-US" b="1" dirty="0">
                <a:solidFill>
                  <a:srgbClr val="00FA00"/>
                </a:solidFill>
              </a:rPr>
              <a:t>Local </a:t>
            </a:r>
          </a:p>
        </p:txBody>
      </p:sp>
      <p:cxnSp>
        <p:nvCxnSpPr>
          <p:cNvPr id="17" name="Straight Arrow Connector 16">
            <a:extLst>
              <a:ext uri="{FF2B5EF4-FFF2-40B4-BE49-F238E27FC236}">
                <a16:creationId xmlns:a16="http://schemas.microsoft.com/office/drawing/2014/main" id="{83D11F35-D33D-5C4B-86B6-D04EAAB847DC}"/>
              </a:ext>
            </a:extLst>
          </p:cNvPr>
          <p:cNvCxnSpPr>
            <a:cxnSpLocks/>
          </p:cNvCxnSpPr>
          <p:nvPr/>
        </p:nvCxnSpPr>
        <p:spPr>
          <a:xfrm flipH="1">
            <a:off x="9760582" y="3573021"/>
            <a:ext cx="337930" cy="353072"/>
          </a:xfrm>
          <a:prstGeom prst="straightConnector1">
            <a:avLst/>
          </a:prstGeom>
          <a:ln w="50800">
            <a:solidFill>
              <a:srgbClr val="00FA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ACB35B0-C13E-384B-8F23-483D6405FC4C}"/>
              </a:ext>
            </a:extLst>
          </p:cNvPr>
          <p:cNvSpPr txBox="1"/>
          <p:nvPr/>
        </p:nvSpPr>
        <p:spPr>
          <a:xfrm>
            <a:off x="8024834" y="2771185"/>
            <a:ext cx="984315" cy="369332"/>
          </a:xfrm>
          <a:prstGeom prst="rect">
            <a:avLst/>
          </a:prstGeom>
          <a:noFill/>
        </p:spPr>
        <p:txBody>
          <a:bodyPr wrap="square" rtlCol="0">
            <a:spAutoFit/>
          </a:bodyPr>
          <a:lstStyle/>
          <a:p>
            <a:pPr algn="ctr"/>
            <a:r>
              <a:rPr lang="en-US" b="1" dirty="0">
                <a:solidFill>
                  <a:srgbClr val="0432FF"/>
                </a:solidFill>
              </a:rPr>
              <a:t>Global</a:t>
            </a:r>
          </a:p>
        </p:txBody>
      </p:sp>
      <p:cxnSp>
        <p:nvCxnSpPr>
          <p:cNvPr id="19" name="Straight Arrow Connector 18">
            <a:extLst>
              <a:ext uri="{FF2B5EF4-FFF2-40B4-BE49-F238E27FC236}">
                <a16:creationId xmlns:a16="http://schemas.microsoft.com/office/drawing/2014/main" id="{8FB8DAAF-5931-9E46-9DDB-AE5B96FF71F8}"/>
              </a:ext>
            </a:extLst>
          </p:cNvPr>
          <p:cNvCxnSpPr>
            <a:cxnSpLocks/>
            <a:stCxn id="18" idx="2"/>
          </p:cNvCxnSpPr>
          <p:nvPr/>
        </p:nvCxnSpPr>
        <p:spPr>
          <a:xfrm>
            <a:off x="8516992" y="3140517"/>
            <a:ext cx="520392" cy="432504"/>
          </a:xfrm>
          <a:prstGeom prst="straightConnector1">
            <a:avLst/>
          </a:prstGeom>
          <a:ln w="50800">
            <a:solidFill>
              <a:srgbClr val="0432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7745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CD85C-DD84-F749-856C-65CD02EFABFD}"/>
              </a:ext>
            </a:extLst>
          </p:cNvPr>
          <p:cNvSpPr>
            <a:spLocks noGrp="1"/>
          </p:cNvSpPr>
          <p:nvPr>
            <p:ph type="title"/>
          </p:nvPr>
        </p:nvSpPr>
        <p:spPr/>
        <p:txBody>
          <a:bodyPr/>
          <a:lstStyle/>
          <a:p>
            <a:r>
              <a:rPr lang="en-US" b="1" dirty="0"/>
              <a:t>Local similarity</a:t>
            </a:r>
          </a:p>
        </p:txBody>
      </p:sp>
      <p:pic>
        <p:nvPicPr>
          <p:cNvPr id="4" name="Picture 3">
            <a:extLst>
              <a:ext uri="{FF2B5EF4-FFF2-40B4-BE49-F238E27FC236}">
                <a16:creationId xmlns:a16="http://schemas.microsoft.com/office/drawing/2014/main" id="{B8156BA2-E831-EE49-B762-774159729296}"/>
              </a:ext>
            </a:extLst>
          </p:cNvPr>
          <p:cNvPicPr>
            <a:picLocks noChangeAspect="1"/>
          </p:cNvPicPr>
          <p:nvPr/>
        </p:nvPicPr>
        <p:blipFill>
          <a:blip r:embed="rId2"/>
          <a:stretch>
            <a:fillRect/>
          </a:stretch>
        </p:blipFill>
        <p:spPr>
          <a:xfrm>
            <a:off x="873812" y="1954529"/>
            <a:ext cx="10627307" cy="4338063"/>
          </a:xfrm>
          <a:prstGeom prst="rect">
            <a:avLst/>
          </a:prstGeom>
        </p:spPr>
      </p:pic>
      <p:sp>
        <p:nvSpPr>
          <p:cNvPr id="5" name="TextBox 4">
            <a:extLst>
              <a:ext uri="{FF2B5EF4-FFF2-40B4-BE49-F238E27FC236}">
                <a16:creationId xmlns:a16="http://schemas.microsoft.com/office/drawing/2014/main" id="{D5CCD19A-CB38-9947-8D73-F77D04816E98}"/>
              </a:ext>
            </a:extLst>
          </p:cNvPr>
          <p:cNvSpPr txBox="1"/>
          <p:nvPr/>
        </p:nvSpPr>
        <p:spPr>
          <a:xfrm>
            <a:off x="5206173" y="6448359"/>
            <a:ext cx="1779654" cy="369332"/>
          </a:xfrm>
          <a:prstGeom prst="rect">
            <a:avLst/>
          </a:prstGeom>
          <a:noFill/>
        </p:spPr>
        <p:txBody>
          <a:bodyPr wrap="none" rtlCol="0">
            <a:spAutoFit/>
          </a:bodyPr>
          <a:lstStyle/>
          <a:p>
            <a:r>
              <a:rPr lang="en-US" b="1" dirty="0"/>
              <a:t>Chen et al., 2019</a:t>
            </a:r>
          </a:p>
        </p:txBody>
      </p:sp>
      <p:sp>
        <p:nvSpPr>
          <p:cNvPr id="8" name="TextBox 7">
            <a:extLst>
              <a:ext uri="{FF2B5EF4-FFF2-40B4-BE49-F238E27FC236}">
                <a16:creationId xmlns:a16="http://schemas.microsoft.com/office/drawing/2014/main" id="{5094BE6E-B890-6C4B-89AA-28FE683CA3AF}"/>
              </a:ext>
            </a:extLst>
          </p:cNvPr>
          <p:cNvSpPr txBox="1"/>
          <p:nvPr/>
        </p:nvSpPr>
        <p:spPr>
          <a:xfrm>
            <a:off x="6985827" y="1987444"/>
            <a:ext cx="3063118" cy="369332"/>
          </a:xfrm>
          <a:prstGeom prst="rect">
            <a:avLst/>
          </a:prstGeom>
          <a:solidFill>
            <a:schemeClr val="bg1"/>
          </a:solidFill>
        </p:spPr>
        <p:txBody>
          <a:bodyPr wrap="square" rtlCol="0">
            <a:spAutoFit/>
          </a:bodyPr>
          <a:lstStyle/>
          <a:p>
            <a:pPr algn="ctr"/>
            <a:endParaRPr lang="en-US" b="1" dirty="0">
              <a:solidFill>
                <a:srgbClr val="FF0000"/>
              </a:solidFill>
            </a:endParaRPr>
          </a:p>
        </p:txBody>
      </p:sp>
      <p:sp>
        <p:nvSpPr>
          <p:cNvPr id="9" name="TextBox 8">
            <a:extLst>
              <a:ext uri="{FF2B5EF4-FFF2-40B4-BE49-F238E27FC236}">
                <a16:creationId xmlns:a16="http://schemas.microsoft.com/office/drawing/2014/main" id="{6074F0BE-3FB8-E949-A371-06EFE1EBA095}"/>
              </a:ext>
            </a:extLst>
          </p:cNvPr>
          <p:cNvSpPr txBox="1"/>
          <p:nvPr/>
        </p:nvSpPr>
        <p:spPr>
          <a:xfrm>
            <a:off x="2322304" y="1983428"/>
            <a:ext cx="3063118" cy="369332"/>
          </a:xfrm>
          <a:prstGeom prst="rect">
            <a:avLst/>
          </a:prstGeom>
          <a:solidFill>
            <a:schemeClr val="bg1"/>
          </a:solidFill>
        </p:spPr>
        <p:txBody>
          <a:bodyPr wrap="square" rtlCol="0">
            <a:spAutoFit/>
          </a:bodyPr>
          <a:lstStyle/>
          <a:p>
            <a:pPr algn="ctr"/>
            <a:endParaRPr lang="en-US" b="1" dirty="0">
              <a:solidFill>
                <a:srgbClr val="FF0000"/>
              </a:solidFill>
            </a:endParaRPr>
          </a:p>
        </p:txBody>
      </p:sp>
      <p:sp>
        <p:nvSpPr>
          <p:cNvPr id="10" name="TextBox 9">
            <a:extLst>
              <a:ext uri="{FF2B5EF4-FFF2-40B4-BE49-F238E27FC236}">
                <a16:creationId xmlns:a16="http://schemas.microsoft.com/office/drawing/2014/main" id="{7C82AB9D-D54A-1D47-A558-9B98C6DB25AE}"/>
              </a:ext>
            </a:extLst>
          </p:cNvPr>
          <p:cNvSpPr txBox="1"/>
          <p:nvPr/>
        </p:nvSpPr>
        <p:spPr>
          <a:xfrm>
            <a:off x="1950526" y="1875858"/>
            <a:ext cx="3063118" cy="461665"/>
          </a:xfrm>
          <a:prstGeom prst="rect">
            <a:avLst/>
          </a:prstGeom>
          <a:noFill/>
        </p:spPr>
        <p:txBody>
          <a:bodyPr wrap="square" rtlCol="0">
            <a:spAutoFit/>
          </a:bodyPr>
          <a:lstStyle/>
          <a:p>
            <a:pPr algn="ctr"/>
            <a:r>
              <a:rPr lang="en-US" sz="2400" b="1" dirty="0">
                <a:solidFill>
                  <a:srgbClr val="FF0000"/>
                </a:solidFill>
              </a:rPr>
              <a:t>Global method</a:t>
            </a:r>
          </a:p>
        </p:txBody>
      </p:sp>
      <p:sp>
        <p:nvSpPr>
          <p:cNvPr id="11" name="TextBox 10">
            <a:extLst>
              <a:ext uri="{FF2B5EF4-FFF2-40B4-BE49-F238E27FC236}">
                <a16:creationId xmlns:a16="http://schemas.microsoft.com/office/drawing/2014/main" id="{F9A5FE76-ED52-AE43-B5F3-45FC565EC508}"/>
              </a:ext>
            </a:extLst>
          </p:cNvPr>
          <p:cNvSpPr txBox="1"/>
          <p:nvPr/>
        </p:nvSpPr>
        <p:spPr>
          <a:xfrm>
            <a:off x="7178356" y="1875859"/>
            <a:ext cx="3063118" cy="461665"/>
          </a:xfrm>
          <a:prstGeom prst="rect">
            <a:avLst/>
          </a:prstGeom>
          <a:noFill/>
        </p:spPr>
        <p:txBody>
          <a:bodyPr wrap="square" rtlCol="0">
            <a:spAutoFit/>
          </a:bodyPr>
          <a:lstStyle/>
          <a:p>
            <a:pPr algn="ctr"/>
            <a:r>
              <a:rPr lang="en-US" sz="2400" b="1" dirty="0">
                <a:solidFill>
                  <a:srgbClr val="FF0000"/>
                </a:solidFill>
              </a:rPr>
              <a:t>Local method</a:t>
            </a:r>
          </a:p>
        </p:txBody>
      </p:sp>
    </p:spTree>
    <p:extLst>
      <p:ext uri="{BB962C8B-B14F-4D97-AF65-F5344CB8AC3E}">
        <p14:creationId xmlns:p14="http://schemas.microsoft.com/office/powerpoint/2010/main" val="2360413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F032A-E618-5B4D-8E55-E1C8E49B1D02}"/>
              </a:ext>
            </a:extLst>
          </p:cNvPr>
          <p:cNvSpPr>
            <a:spLocks noGrp="1"/>
          </p:cNvSpPr>
          <p:nvPr>
            <p:ph type="title"/>
          </p:nvPr>
        </p:nvSpPr>
        <p:spPr/>
        <p:txBody>
          <a:bodyPr/>
          <a:lstStyle/>
          <a:p>
            <a:r>
              <a:rPr lang="en-US" b="1" dirty="0"/>
              <a:t>SNR</a:t>
            </a:r>
          </a:p>
        </p:txBody>
      </p:sp>
      <p:pic>
        <p:nvPicPr>
          <p:cNvPr id="5" name="Picture 4">
            <a:extLst>
              <a:ext uri="{FF2B5EF4-FFF2-40B4-BE49-F238E27FC236}">
                <a16:creationId xmlns:a16="http://schemas.microsoft.com/office/drawing/2014/main" id="{2A195F01-5F21-984B-890B-99BD4B489FC6}"/>
              </a:ext>
            </a:extLst>
          </p:cNvPr>
          <p:cNvPicPr>
            <a:picLocks noChangeAspect="1"/>
          </p:cNvPicPr>
          <p:nvPr/>
        </p:nvPicPr>
        <p:blipFill>
          <a:blip r:embed="rId3"/>
          <a:stretch>
            <a:fillRect/>
          </a:stretch>
        </p:blipFill>
        <p:spPr>
          <a:xfrm>
            <a:off x="3036570" y="1778000"/>
            <a:ext cx="5910910" cy="4541520"/>
          </a:xfrm>
          <a:prstGeom prst="rect">
            <a:avLst/>
          </a:prstGeom>
        </p:spPr>
      </p:pic>
      <p:sp>
        <p:nvSpPr>
          <p:cNvPr id="4" name="TextBox 3">
            <a:extLst>
              <a:ext uri="{FF2B5EF4-FFF2-40B4-BE49-F238E27FC236}">
                <a16:creationId xmlns:a16="http://schemas.microsoft.com/office/drawing/2014/main" id="{A3885C33-7E5D-314F-AFA9-52F60917E2FA}"/>
              </a:ext>
            </a:extLst>
          </p:cNvPr>
          <p:cNvSpPr txBox="1"/>
          <p:nvPr/>
        </p:nvSpPr>
        <p:spPr>
          <a:xfrm>
            <a:off x="5206173" y="6448359"/>
            <a:ext cx="1779654" cy="369332"/>
          </a:xfrm>
          <a:prstGeom prst="rect">
            <a:avLst/>
          </a:prstGeom>
          <a:noFill/>
        </p:spPr>
        <p:txBody>
          <a:bodyPr wrap="none" rtlCol="0">
            <a:spAutoFit/>
          </a:bodyPr>
          <a:lstStyle/>
          <a:p>
            <a:r>
              <a:rPr lang="en-US" b="1" dirty="0"/>
              <a:t>Chen et al., 2019</a:t>
            </a:r>
          </a:p>
        </p:txBody>
      </p:sp>
    </p:spTree>
    <p:extLst>
      <p:ext uri="{BB962C8B-B14F-4D97-AF65-F5344CB8AC3E}">
        <p14:creationId xmlns:p14="http://schemas.microsoft.com/office/powerpoint/2010/main" val="19542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F032A-E618-5B4D-8E55-E1C8E49B1D02}"/>
              </a:ext>
            </a:extLst>
          </p:cNvPr>
          <p:cNvSpPr>
            <a:spLocks noGrp="1"/>
          </p:cNvSpPr>
          <p:nvPr>
            <p:ph type="title"/>
          </p:nvPr>
        </p:nvSpPr>
        <p:spPr/>
        <p:txBody>
          <a:bodyPr/>
          <a:lstStyle/>
          <a:p>
            <a:r>
              <a:rPr lang="en-US" b="1" dirty="0" err="1"/>
              <a:t>USArray</a:t>
            </a:r>
            <a:r>
              <a:rPr lang="en-US" b="1" dirty="0"/>
              <a:t> data</a:t>
            </a:r>
          </a:p>
        </p:txBody>
      </p:sp>
      <p:pic>
        <p:nvPicPr>
          <p:cNvPr id="5" name="Picture 4">
            <a:extLst>
              <a:ext uri="{FF2B5EF4-FFF2-40B4-BE49-F238E27FC236}">
                <a16:creationId xmlns:a16="http://schemas.microsoft.com/office/drawing/2014/main" id="{B3D964F2-628D-B24B-AA59-CFAA5B304AAC}"/>
              </a:ext>
            </a:extLst>
          </p:cNvPr>
          <p:cNvPicPr>
            <a:picLocks noChangeAspect="1"/>
          </p:cNvPicPr>
          <p:nvPr/>
        </p:nvPicPr>
        <p:blipFill>
          <a:blip r:embed="rId2"/>
          <a:stretch>
            <a:fillRect/>
          </a:stretch>
        </p:blipFill>
        <p:spPr>
          <a:xfrm>
            <a:off x="-6117" y="1771489"/>
            <a:ext cx="5406390" cy="4568096"/>
          </a:xfrm>
          <a:prstGeom prst="rect">
            <a:avLst/>
          </a:prstGeom>
        </p:spPr>
      </p:pic>
      <p:sp>
        <p:nvSpPr>
          <p:cNvPr id="4" name="TextBox 3">
            <a:extLst>
              <a:ext uri="{FF2B5EF4-FFF2-40B4-BE49-F238E27FC236}">
                <a16:creationId xmlns:a16="http://schemas.microsoft.com/office/drawing/2014/main" id="{1FD4185F-6484-C047-A85B-C27F8081F868}"/>
              </a:ext>
            </a:extLst>
          </p:cNvPr>
          <p:cNvSpPr txBox="1"/>
          <p:nvPr/>
        </p:nvSpPr>
        <p:spPr>
          <a:xfrm>
            <a:off x="5206173" y="6448359"/>
            <a:ext cx="1779654" cy="369332"/>
          </a:xfrm>
          <a:prstGeom prst="rect">
            <a:avLst/>
          </a:prstGeom>
          <a:noFill/>
        </p:spPr>
        <p:txBody>
          <a:bodyPr wrap="none" rtlCol="0">
            <a:spAutoFit/>
          </a:bodyPr>
          <a:lstStyle/>
          <a:p>
            <a:r>
              <a:rPr lang="en-US" b="1" dirty="0"/>
              <a:t>Chen et al., 2019</a:t>
            </a:r>
          </a:p>
        </p:txBody>
      </p:sp>
      <p:pic>
        <p:nvPicPr>
          <p:cNvPr id="8" name="Picture 7">
            <a:extLst>
              <a:ext uri="{FF2B5EF4-FFF2-40B4-BE49-F238E27FC236}">
                <a16:creationId xmlns:a16="http://schemas.microsoft.com/office/drawing/2014/main" id="{5A5DD514-CDF5-EB41-AB48-223C7519380C}"/>
              </a:ext>
            </a:extLst>
          </p:cNvPr>
          <p:cNvPicPr>
            <a:picLocks noChangeAspect="1"/>
          </p:cNvPicPr>
          <p:nvPr/>
        </p:nvPicPr>
        <p:blipFill>
          <a:blip r:embed="rId3"/>
          <a:stretch>
            <a:fillRect/>
          </a:stretch>
        </p:blipFill>
        <p:spPr>
          <a:xfrm>
            <a:off x="8627284" y="1928481"/>
            <a:ext cx="3591925" cy="4114800"/>
          </a:xfrm>
          <a:prstGeom prst="rect">
            <a:avLst/>
          </a:prstGeom>
        </p:spPr>
      </p:pic>
      <p:sp>
        <p:nvSpPr>
          <p:cNvPr id="9" name="TextBox 8">
            <a:extLst>
              <a:ext uri="{FF2B5EF4-FFF2-40B4-BE49-F238E27FC236}">
                <a16:creationId xmlns:a16="http://schemas.microsoft.com/office/drawing/2014/main" id="{94D38F87-75C4-1E4B-8D47-94AB08649094}"/>
              </a:ext>
            </a:extLst>
          </p:cNvPr>
          <p:cNvSpPr txBox="1"/>
          <p:nvPr/>
        </p:nvSpPr>
        <p:spPr>
          <a:xfrm>
            <a:off x="8985071" y="1808811"/>
            <a:ext cx="3063118" cy="461665"/>
          </a:xfrm>
          <a:prstGeom prst="rect">
            <a:avLst/>
          </a:prstGeom>
          <a:noFill/>
        </p:spPr>
        <p:txBody>
          <a:bodyPr wrap="square" rtlCol="0">
            <a:spAutoFit/>
          </a:bodyPr>
          <a:lstStyle/>
          <a:p>
            <a:pPr algn="ctr"/>
            <a:r>
              <a:rPr lang="en-US" sz="2400" b="1" dirty="0"/>
              <a:t>Sampling matrix</a:t>
            </a:r>
          </a:p>
        </p:txBody>
      </p:sp>
      <p:cxnSp>
        <p:nvCxnSpPr>
          <p:cNvPr id="10" name="Straight Arrow Connector 9">
            <a:extLst>
              <a:ext uri="{FF2B5EF4-FFF2-40B4-BE49-F238E27FC236}">
                <a16:creationId xmlns:a16="http://schemas.microsoft.com/office/drawing/2014/main" id="{9BB3AD59-0CB4-A14C-8CF2-C749B53F2F0E}"/>
              </a:ext>
            </a:extLst>
          </p:cNvPr>
          <p:cNvCxnSpPr>
            <a:cxnSpLocks/>
          </p:cNvCxnSpPr>
          <p:nvPr/>
        </p:nvCxnSpPr>
        <p:spPr>
          <a:xfrm flipH="1">
            <a:off x="11323569" y="2561144"/>
            <a:ext cx="250300" cy="28083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F3B3019-FC6B-4744-87C3-1FA04D514493}"/>
              </a:ext>
            </a:extLst>
          </p:cNvPr>
          <p:cNvCxnSpPr>
            <a:cxnSpLocks/>
          </p:cNvCxnSpPr>
          <p:nvPr/>
        </p:nvCxnSpPr>
        <p:spPr>
          <a:xfrm>
            <a:off x="8627283" y="2461597"/>
            <a:ext cx="1093049" cy="412231"/>
          </a:xfrm>
          <a:prstGeom prst="straightConnector1">
            <a:avLst/>
          </a:prstGeom>
          <a:ln w="50800">
            <a:solidFill>
              <a:srgbClr val="00FA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81D4F5F-450D-C047-8476-A8E65404A4A8}"/>
              </a:ext>
            </a:extLst>
          </p:cNvPr>
          <p:cNvSpPr txBox="1"/>
          <p:nvPr/>
        </p:nvSpPr>
        <p:spPr>
          <a:xfrm>
            <a:off x="11155680" y="2159313"/>
            <a:ext cx="1169856" cy="461665"/>
          </a:xfrm>
          <a:prstGeom prst="rect">
            <a:avLst/>
          </a:prstGeom>
          <a:noFill/>
        </p:spPr>
        <p:txBody>
          <a:bodyPr wrap="square" rtlCol="0">
            <a:spAutoFit/>
          </a:bodyPr>
          <a:lstStyle/>
          <a:p>
            <a:pPr algn="ctr"/>
            <a:r>
              <a:rPr lang="en-US" sz="2400" b="1" dirty="0"/>
              <a:t>Missing</a:t>
            </a:r>
          </a:p>
        </p:txBody>
      </p:sp>
      <p:pic>
        <p:nvPicPr>
          <p:cNvPr id="6" name="Picture 5">
            <a:extLst>
              <a:ext uri="{FF2B5EF4-FFF2-40B4-BE49-F238E27FC236}">
                <a16:creationId xmlns:a16="http://schemas.microsoft.com/office/drawing/2014/main" id="{33B49FA2-FE5F-A141-8FEE-A4E3A7462429}"/>
              </a:ext>
            </a:extLst>
          </p:cNvPr>
          <p:cNvPicPr>
            <a:picLocks noChangeAspect="1"/>
          </p:cNvPicPr>
          <p:nvPr/>
        </p:nvPicPr>
        <p:blipFill>
          <a:blip r:embed="rId4"/>
          <a:stretch>
            <a:fillRect/>
          </a:stretch>
        </p:blipFill>
        <p:spPr>
          <a:xfrm>
            <a:off x="5291992" y="2159313"/>
            <a:ext cx="3520984" cy="3928457"/>
          </a:xfrm>
          <a:prstGeom prst="rect">
            <a:avLst/>
          </a:prstGeom>
        </p:spPr>
      </p:pic>
      <p:sp>
        <p:nvSpPr>
          <p:cNvPr id="14" name="TextBox 13">
            <a:extLst>
              <a:ext uri="{FF2B5EF4-FFF2-40B4-BE49-F238E27FC236}">
                <a16:creationId xmlns:a16="http://schemas.microsoft.com/office/drawing/2014/main" id="{0494E8A7-CF6B-F847-8DE4-BFE3822CF78E}"/>
              </a:ext>
            </a:extLst>
          </p:cNvPr>
          <p:cNvSpPr txBox="1"/>
          <p:nvPr/>
        </p:nvSpPr>
        <p:spPr>
          <a:xfrm>
            <a:off x="8007166" y="2230764"/>
            <a:ext cx="2022004" cy="461665"/>
          </a:xfrm>
          <a:prstGeom prst="rect">
            <a:avLst/>
          </a:prstGeom>
          <a:noFill/>
        </p:spPr>
        <p:txBody>
          <a:bodyPr wrap="square" rtlCol="0">
            <a:spAutoFit/>
          </a:bodyPr>
          <a:lstStyle/>
          <a:p>
            <a:pPr algn="ctr"/>
            <a:r>
              <a:rPr lang="en-US" sz="2400" b="1" dirty="0">
                <a:solidFill>
                  <a:srgbClr val="00FA00"/>
                </a:solidFill>
              </a:rPr>
              <a:t>Samples</a:t>
            </a:r>
          </a:p>
        </p:txBody>
      </p:sp>
      <p:cxnSp>
        <p:nvCxnSpPr>
          <p:cNvPr id="15" name="Straight Arrow Connector 14">
            <a:extLst>
              <a:ext uri="{FF2B5EF4-FFF2-40B4-BE49-F238E27FC236}">
                <a16:creationId xmlns:a16="http://schemas.microsoft.com/office/drawing/2014/main" id="{A1343A20-6577-F84B-B4E0-0BCEF36B44D3}"/>
              </a:ext>
            </a:extLst>
          </p:cNvPr>
          <p:cNvCxnSpPr>
            <a:cxnSpLocks/>
          </p:cNvCxnSpPr>
          <p:nvPr/>
        </p:nvCxnSpPr>
        <p:spPr>
          <a:xfrm>
            <a:off x="5799837" y="2873828"/>
            <a:ext cx="220554" cy="74645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AD2968C-2883-964E-B3A6-4CB6D1BE24A0}"/>
              </a:ext>
            </a:extLst>
          </p:cNvPr>
          <p:cNvSpPr txBox="1"/>
          <p:nvPr/>
        </p:nvSpPr>
        <p:spPr>
          <a:xfrm>
            <a:off x="4711941" y="2534221"/>
            <a:ext cx="2022004" cy="461665"/>
          </a:xfrm>
          <a:prstGeom prst="rect">
            <a:avLst/>
          </a:prstGeom>
          <a:noFill/>
        </p:spPr>
        <p:txBody>
          <a:bodyPr wrap="square" rtlCol="0">
            <a:spAutoFit/>
          </a:bodyPr>
          <a:lstStyle/>
          <a:p>
            <a:pPr algn="ctr"/>
            <a:r>
              <a:rPr lang="en-US" sz="2400" b="1" dirty="0">
                <a:solidFill>
                  <a:srgbClr val="FF0000"/>
                </a:solidFill>
              </a:rPr>
              <a:t>Regular grids</a:t>
            </a:r>
          </a:p>
        </p:txBody>
      </p:sp>
      <p:cxnSp>
        <p:nvCxnSpPr>
          <p:cNvPr id="20" name="Straight Arrow Connector 19">
            <a:extLst>
              <a:ext uri="{FF2B5EF4-FFF2-40B4-BE49-F238E27FC236}">
                <a16:creationId xmlns:a16="http://schemas.microsoft.com/office/drawing/2014/main" id="{6670EE7F-2420-6D4A-B8DA-C8842C07B593}"/>
              </a:ext>
            </a:extLst>
          </p:cNvPr>
          <p:cNvCxnSpPr>
            <a:cxnSpLocks/>
          </p:cNvCxnSpPr>
          <p:nvPr/>
        </p:nvCxnSpPr>
        <p:spPr>
          <a:xfrm flipH="1">
            <a:off x="7817694" y="3356478"/>
            <a:ext cx="333021" cy="323946"/>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C206B54-E50D-F745-86CA-138EA4FDEDC6}"/>
              </a:ext>
            </a:extLst>
          </p:cNvPr>
          <p:cNvSpPr txBox="1"/>
          <p:nvPr/>
        </p:nvSpPr>
        <p:spPr>
          <a:xfrm>
            <a:off x="7698328" y="3016220"/>
            <a:ext cx="1306098" cy="461665"/>
          </a:xfrm>
          <a:prstGeom prst="rect">
            <a:avLst/>
          </a:prstGeom>
          <a:noFill/>
        </p:spPr>
        <p:txBody>
          <a:bodyPr wrap="square" rtlCol="0">
            <a:spAutoFit/>
          </a:bodyPr>
          <a:lstStyle/>
          <a:p>
            <a:pPr algn="ctr"/>
            <a:r>
              <a:rPr lang="en-US" sz="2400" b="1" dirty="0">
                <a:solidFill>
                  <a:srgbClr val="00B0F0"/>
                </a:solidFill>
              </a:rPr>
              <a:t>Stations</a:t>
            </a:r>
          </a:p>
        </p:txBody>
      </p:sp>
      <p:sp>
        <p:nvSpPr>
          <p:cNvPr id="25" name="TextBox 24">
            <a:extLst>
              <a:ext uri="{FF2B5EF4-FFF2-40B4-BE49-F238E27FC236}">
                <a16:creationId xmlns:a16="http://schemas.microsoft.com/office/drawing/2014/main" id="{DBDC638B-86BC-364D-A7AF-AF0FE9AD051F}"/>
              </a:ext>
            </a:extLst>
          </p:cNvPr>
          <p:cNvSpPr txBox="1"/>
          <p:nvPr/>
        </p:nvSpPr>
        <p:spPr>
          <a:xfrm>
            <a:off x="5617836" y="1829803"/>
            <a:ext cx="3063118" cy="461665"/>
          </a:xfrm>
          <a:prstGeom prst="rect">
            <a:avLst/>
          </a:prstGeom>
          <a:noFill/>
        </p:spPr>
        <p:txBody>
          <a:bodyPr wrap="square" rtlCol="0">
            <a:spAutoFit/>
          </a:bodyPr>
          <a:lstStyle/>
          <a:p>
            <a:pPr algn="ctr"/>
            <a:r>
              <a:rPr lang="en-US" sz="2400" b="1" dirty="0"/>
              <a:t>Binning</a:t>
            </a:r>
          </a:p>
        </p:txBody>
      </p:sp>
      <p:pic>
        <p:nvPicPr>
          <p:cNvPr id="27" name="Picture 26">
            <a:extLst>
              <a:ext uri="{FF2B5EF4-FFF2-40B4-BE49-F238E27FC236}">
                <a16:creationId xmlns:a16="http://schemas.microsoft.com/office/drawing/2014/main" id="{9A4DFE48-14AC-A544-BE6B-8A9336F69A05}"/>
              </a:ext>
            </a:extLst>
          </p:cNvPr>
          <p:cNvPicPr>
            <a:picLocks noChangeAspect="1"/>
          </p:cNvPicPr>
          <p:nvPr/>
        </p:nvPicPr>
        <p:blipFill>
          <a:blip r:embed="rId5"/>
          <a:stretch>
            <a:fillRect/>
          </a:stretch>
        </p:blipFill>
        <p:spPr>
          <a:xfrm>
            <a:off x="6695259" y="4024702"/>
            <a:ext cx="1663581" cy="1247686"/>
          </a:xfrm>
          <a:prstGeom prst="rect">
            <a:avLst/>
          </a:prstGeom>
        </p:spPr>
      </p:pic>
    </p:spTree>
    <p:extLst>
      <p:ext uri="{BB962C8B-B14F-4D97-AF65-F5344CB8AC3E}">
        <p14:creationId xmlns:p14="http://schemas.microsoft.com/office/powerpoint/2010/main" val="4112880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F032A-E618-5B4D-8E55-E1C8E49B1D02}"/>
              </a:ext>
            </a:extLst>
          </p:cNvPr>
          <p:cNvSpPr>
            <a:spLocks noGrp="1"/>
          </p:cNvSpPr>
          <p:nvPr>
            <p:ph type="title"/>
          </p:nvPr>
        </p:nvSpPr>
        <p:spPr/>
        <p:txBody>
          <a:bodyPr/>
          <a:lstStyle/>
          <a:p>
            <a:r>
              <a:rPr lang="en-US" b="1" dirty="0"/>
              <a:t>Comparison of reconstruction results </a:t>
            </a:r>
          </a:p>
        </p:txBody>
      </p:sp>
      <p:pic>
        <p:nvPicPr>
          <p:cNvPr id="7" name="Picture 6">
            <a:extLst>
              <a:ext uri="{FF2B5EF4-FFF2-40B4-BE49-F238E27FC236}">
                <a16:creationId xmlns:a16="http://schemas.microsoft.com/office/drawing/2014/main" id="{2A8615AE-AC52-714B-8702-3020849A43BD}"/>
              </a:ext>
            </a:extLst>
          </p:cNvPr>
          <p:cNvPicPr>
            <a:picLocks noChangeAspect="1"/>
          </p:cNvPicPr>
          <p:nvPr/>
        </p:nvPicPr>
        <p:blipFill rotWithShape="1">
          <a:blip r:embed="rId3"/>
          <a:srcRect b="50000"/>
          <a:stretch/>
        </p:blipFill>
        <p:spPr>
          <a:xfrm>
            <a:off x="0" y="2490470"/>
            <a:ext cx="8559800" cy="3194050"/>
          </a:xfrm>
          <a:prstGeom prst="rect">
            <a:avLst/>
          </a:prstGeom>
        </p:spPr>
      </p:pic>
      <p:pic>
        <p:nvPicPr>
          <p:cNvPr id="9" name="Picture 8">
            <a:extLst>
              <a:ext uri="{FF2B5EF4-FFF2-40B4-BE49-F238E27FC236}">
                <a16:creationId xmlns:a16="http://schemas.microsoft.com/office/drawing/2014/main" id="{4BD25640-1787-B94B-8B8B-8A97C0DD668E}"/>
              </a:ext>
            </a:extLst>
          </p:cNvPr>
          <p:cNvPicPr>
            <a:picLocks noChangeAspect="1"/>
          </p:cNvPicPr>
          <p:nvPr/>
        </p:nvPicPr>
        <p:blipFill rotWithShape="1">
          <a:blip r:embed="rId3"/>
          <a:srcRect l="27329" t="50809" r="22820"/>
          <a:stretch/>
        </p:blipFill>
        <p:spPr>
          <a:xfrm>
            <a:off x="7924800" y="2542124"/>
            <a:ext cx="4267200" cy="3142396"/>
          </a:xfrm>
          <a:prstGeom prst="rect">
            <a:avLst/>
          </a:prstGeom>
        </p:spPr>
      </p:pic>
      <p:sp>
        <p:nvSpPr>
          <p:cNvPr id="5" name="TextBox 4">
            <a:extLst>
              <a:ext uri="{FF2B5EF4-FFF2-40B4-BE49-F238E27FC236}">
                <a16:creationId xmlns:a16="http://schemas.microsoft.com/office/drawing/2014/main" id="{26F4DE21-1C78-C54A-ADAA-742DED74C754}"/>
              </a:ext>
            </a:extLst>
          </p:cNvPr>
          <p:cNvSpPr txBox="1"/>
          <p:nvPr/>
        </p:nvSpPr>
        <p:spPr>
          <a:xfrm>
            <a:off x="5206173" y="6448359"/>
            <a:ext cx="1779654" cy="369332"/>
          </a:xfrm>
          <a:prstGeom prst="rect">
            <a:avLst/>
          </a:prstGeom>
          <a:noFill/>
        </p:spPr>
        <p:txBody>
          <a:bodyPr wrap="none" rtlCol="0">
            <a:spAutoFit/>
          </a:bodyPr>
          <a:lstStyle/>
          <a:p>
            <a:r>
              <a:rPr lang="en-US" b="1" dirty="0"/>
              <a:t>Chen et al., 2019</a:t>
            </a:r>
          </a:p>
        </p:txBody>
      </p:sp>
      <p:sp>
        <p:nvSpPr>
          <p:cNvPr id="4" name="Left Brace 3">
            <a:extLst>
              <a:ext uri="{FF2B5EF4-FFF2-40B4-BE49-F238E27FC236}">
                <a16:creationId xmlns:a16="http://schemas.microsoft.com/office/drawing/2014/main" id="{37C716B2-C3F9-1240-BF4A-5D66983C2C80}"/>
              </a:ext>
            </a:extLst>
          </p:cNvPr>
          <p:cNvSpPr/>
          <p:nvPr/>
        </p:nvSpPr>
        <p:spPr>
          <a:xfrm>
            <a:off x="7729023" y="3320518"/>
            <a:ext cx="411684" cy="606023"/>
          </a:xfrm>
          <a:prstGeom prst="leftBrace">
            <a:avLst/>
          </a:prstGeom>
          <a:ln w="635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e 7">
            <a:extLst>
              <a:ext uri="{FF2B5EF4-FFF2-40B4-BE49-F238E27FC236}">
                <a16:creationId xmlns:a16="http://schemas.microsoft.com/office/drawing/2014/main" id="{448F6B9D-387C-D649-B123-600FB7AC555D}"/>
              </a:ext>
            </a:extLst>
          </p:cNvPr>
          <p:cNvSpPr/>
          <p:nvPr/>
        </p:nvSpPr>
        <p:spPr>
          <a:xfrm>
            <a:off x="7718958" y="3926541"/>
            <a:ext cx="411684" cy="606023"/>
          </a:xfrm>
          <a:prstGeom prst="leftBrace">
            <a:avLst/>
          </a:prstGeom>
          <a:ln w="635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TextBox 9">
            <a:extLst>
              <a:ext uri="{FF2B5EF4-FFF2-40B4-BE49-F238E27FC236}">
                <a16:creationId xmlns:a16="http://schemas.microsoft.com/office/drawing/2014/main" id="{FE90E167-72B1-8848-8C15-A8B81D9E89A4}"/>
              </a:ext>
            </a:extLst>
          </p:cNvPr>
          <p:cNvSpPr txBox="1"/>
          <p:nvPr/>
        </p:nvSpPr>
        <p:spPr>
          <a:xfrm>
            <a:off x="6609148" y="2463694"/>
            <a:ext cx="3063118" cy="830997"/>
          </a:xfrm>
          <a:prstGeom prst="rect">
            <a:avLst/>
          </a:prstGeom>
          <a:noFill/>
        </p:spPr>
        <p:txBody>
          <a:bodyPr wrap="square" rtlCol="0">
            <a:spAutoFit/>
          </a:bodyPr>
          <a:lstStyle/>
          <a:p>
            <a:pPr algn="ctr"/>
            <a:r>
              <a:rPr lang="en-US" sz="2400" b="1" dirty="0">
                <a:solidFill>
                  <a:srgbClr val="FF0000"/>
                </a:solidFill>
              </a:rPr>
              <a:t>Window size (2000 samples)</a:t>
            </a:r>
          </a:p>
        </p:txBody>
      </p:sp>
    </p:spTree>
    <p:extLst>
      <p:ext uri="{BB962C8B-B14F-4D97-AF65-F5344CB8AC3E}">
        <p14:creationId xmlns:p14="http://schemas.microsoft.com/office/powerpoint/2010/main" val="564571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F032A-E618-5B4D-8E55-E1C8E49B1D02}"/>
              </a:ext>
            </a:extLst>
          </p:cNvPr>
          <p:cNvSpPr>
            <a:spLocks noGrp="1"/>
          </p:cNvSpPr>
          <p:nvPr>
            <p:ph type="title"/>
          </p:nvPr>
        </p:nvSpPr>
        <p:spPr/>
        <p:txBody>
          <a:bodyPr/>
          <a:lstStyle/>
          <a:p>
            <a:r>
              <a:rPr lang="en-US" b="1" dirty="0"/>
              <a:t>Comparison of reconstruction results </a:t>
            </a:r>
          </a:p>
        </p:txBody>
      </p:sp>
      <p:pic>
        <p:nvPicPr>
          <p:cNvPr id="5" name="Picture 4">
            <a:extLst>
              <a:ext uri="{FF2B5EF4-FFF2-40B4-BE49-F238E27FC236}">
                <a16:creationId xmlns:a16="http://schemas.microsoft.com/office/drawing/2014/main" id="{64650E2B-15BD-9444-A874-DDB7B875FEDE}"/>
              </a:ext>
            </a:extLst>
          </p:cNvPr>
          <p:cNvPicPr>
            <a:picLocks noChangeAspect="1"/>
          </p:cNvPicPr>
          <p:nvPr/>
        </p:nvPicPr>
        <p:blipFill>
          <a:blip r:embed="rId3"/>
          <a:stretch>
            <a:fillRect/>
          </a:stretch>
        </p:blipFill>
        <p:spPr>
          <a:xfrm>
            <a:off x="0" y="1927861"/>
            <a:ext cx="6096000" cy="4149378"/>
          </a:xfrm>
          <a:prstGeom prst="rect">
            <a:avLst/>
          </a:prstGeom>
        </p:spPr>
      </p:pic>
      <p:pic>
        <p:nvPicPr>
          <p:cNvPr id="7" name="Picture 6">
            <a:extLst>
              <a:ext uri="{FF2B5EF4-FFF2-40B4-BE49-F238E27FC236}">
                <a16:creationId xmlns:a16="http://schemas.microsoft.com/office/drawing/2014/main" id="{C367B632-A595-4C4A-82F9-2BB12F3A78E7}"/>
              </a:ext>
            </a:extLst>
          </p:cNvPr>
          <p:cNvPicPr>
            <a:picLocks noChangeAspect="1"/>
          </p:cNvPicPr>
          <p:nvPr/>
        </p:nvPicPr>
        <p:blipFill>
          <a:blip r:embed="rId4"/>
          <a:stretch>
            <a:fillRect/>
          </a:stretch>
        </p:blipFill>
        <p:spPr>
          <a:xfrm>
            <a:off x="5872480" y="2008160"/>
            <a:ext cx="5913120" cy="3920300"/>
          </a:xfrm>
          <a:prstGeom prst="rect">
            <a:avLst/>
          </a:prstGeom>
        </p:spPr>
      </p:pic>
      <p:sp>
        <p:nvSpPr>
          <p:cNvPr id="3" name="Rectangle 2">
            <a:extLst>
              <a:ext uri="{FF2B5EF4-FFF2-40B4-BE49-F238E27FC236}">
                <a16:creationId xmlns:a16="http://schemas.microsoft.com/office/drawing/2014/main" id="{F167B8B7-4AA4-7E4D-8922-F37BBB02B5DF}"/>
              </a:ext>
            </a:extLst>
          </p:cNvPr>
          <p:cNvSpPr/>
          <p:nvPr/>
        </p:nvSpPr>
        <p:spPr>
          <a:xfrm>
            <a:off x="66906" y="1927861"/>
            <a:ext cx="5913120" cy="414937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E5406EF9-5B54-914A-AD80-73C02A5D9331}"/>
              </a:ext>
            </a:extLst>
          </p:cNvPr>
          <p:cNvSpPr/>
          <p:nvPr/>
        </p:nvSpPr>
        <p:spPr>
          <a:xfrm>
            <a:off x="6046932" y="1915923"/>
            <a:ext cx="5913120" cy="4149378"/>
          </a:xfrm>
          <a:prstGeom prst="rect">
            <a:avLst/>
          </a:prstGeom>
          <a:noFill/>
          <a:ln w="508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6E5950AC-9E4B-7D4C-8714-47E6CA714CDF}"/>
              </a:ext>
            </a:extLst>
          </p:cNvPr>
          <p:cNvSpPr txBox="1"/>
          <p:nvPr/>
        </p:nvSpPr>
        <p:spPr>
          <a:xfrm>
            <a:off x="231948" y="2411116"/>
            <a:ext cx="3063118" cy="461665"/>
          </a:xfrm>
          <a:prstGeom prst="rect">
            <a:avLst/>
          </a:prstGeom>
          <a:noFill/>
        </p:spPr>
        <p:txBody>
          <a:bodyPr wrap="square" rtlCol="0">
            <a:spAutoFit/>
          </a:bodyPr>
          <a:lstStyle/>
          <a:p>
            <a:pPr algn="ctr"/>
            <a:r>
              <a:rPr lang="en-US" sz="2400" b="1" dirty="0"/>
              <a:t>Raw</a:t>
            </a:r>
          </a:p>
        </p:txBody>
      </p:sp>
      <p:sp>
        <p:nvSpPr>
          <p:cNvPr id="9" name="TextBox 8">
            <a:extLst>
              <a:ext uri="{FF2B5EF4-FFF2-40B4-BE49-F238E27FC236}">
                <a16:creationId xmlns:a16="http://schemas.microsoft.com/office/drawing/2014/main" id="{9516CEF2-EB3C-DA4F-8D12-9FCBBFD7574C}"/>
              </a:ext>
            </a:extLst>
          </p:cNvPr>
          <p:cNvSpPr txBox="1"/>
          <p:nvPr/>
        </p:nvSpPr>
        <p:spPr>
          <a:xfrm>
            <a:off x="3197924" y="2411115"/>
            <a:ext cx="3063118" cy="461665"/>
          </a:xfrm>
          <a:prstGeom prst="rect">
            <a:avLst/>
          </a:prstGeom>
          <a:noFill/>
        </p:spPr>
        <p:txBody>
          <a:bodyPr wrap="square" rtlCol="0">
            <a:spAutoFit/>
          </a:bodyPr>
          <a:lstStyle/>
          <a:p>
            <a:pPr algn="ctr"/>
            <a:r>
              <a:rPr lang="en-US" sz="2400" b="1" dirty="0"/>
              <a:t>Reconstructed</a:t>
            </a:r>
          </a:p>
        </p:txBody>
      </p:sp>
      <p:sp>
        <p:nvSpPr>
          <p:cNvPr id="11" name="TextBox 10">
            <a:extLst>
              <a:ext uri="{FF2B5EF4-FFF2-40B4-BE49-F238E27FC236}">
                <a16:creationId xmlns:a16="http://schemas.microsoft.com/office/drawing/2014/main" id="{AEEC7CED-442F-194E-9648-0E582A0089CD}"/>
              </a:ext>
            </a:extLst>
          </p:cNvPr>
          <p:cNvSpPr txBox="1"/>
          <p:nvPr/>
        </p:nvSpPr>
        <p:spPr>
          <a:xfrm>
            <a:off x="6017195" y="2306837"/>
            <a:ext cx="3063118" cy="461665"/>
          </a:xfrm>
          <a:prstGeom prst="rect">
            <a:avLst/>
          </a:prstGeom>
          <a:noFill/>
        </p:spPr>
        <p:txBody>
          <a:bodyPr wrap="square" rtlCol="0">
            <a:spAutoFit/>
          </a:bodyPr>
          <a:lstStyle/>
          <a:p>
            <a:pPr algn="ctr"/>
            <a:r>
              <a:rPr lang="en-US" sz="2400" b="1" dirty="0"/>
              <a:t>Raw</a:t>
            </a:r>
          </a:p>
        </p:txBody>
      </p:sp>
      <p:sp>
        <p:nvSpPr>
          <p:cNvPr id="12" name="TextBox 11">
            <a:extLst>
              <a:ext uri="{FF2B5EF4-FFF2-40B4-BE49-F238E27FC236}">
                <a16:creationId xmlns:a16="http://schemas.microsoft.com/office/drawing/2014/main" id="{7160A494-7340-EB4B-ADAC-4AAD206BEC1B}"/>
              </a:ext>
            </a:extLst>
          </p:cNvPr>
          <p:cNvSpPr txBox="1"/>
          <p:nvPr/>
        </p:nvSpPr>
        <p:spPr>
          <a:xfrm>
            <a:off x="8983171" y="2306836"/>
            <a:ext cx="3063118" cy="461665"/>
          </a:xfrm>
          <a:prstGeom prst="rect">
            <a:avLst/>
          </a:prstGeom>
          <a:noFill/>
        </p:spPr>
        <p:txBody>
          <a:bodyPr wrap="square" rtlCol="0">
            <a:spAutoFit/>
          </a:bodyPr>
          <a:lstStyle/>
          <a:p>
            <a:pPr algn="ctr"/>
            <a:r>
              <a:rPr lang="en-US" sz="2400" b="1" dirty="0"/>
              <a:t>Reconstructed</a:t>
            </a:r>
          </a:p>
        </p:txBody>
      </p:sp>
      <p:sp>
        <p:nvSpPr>
          <p:cNvPr id="13" name="TextBox 12">
            <a:extLst>
              <a:ext uri="{FF2B5EF4-FFF2-40B4-BE49-F238E27FC236}">
                <a16:creationId xmlns:a16="http://schemas.microsoft.com/office/drawing/2014/main" id="{A471005C-E6B9-FD4A-9148-9CCE79680D9F}"/>
              </a:ext>
            </a:extLst>
          </p:cNvPr>
          <p:cNvSpPr txBox="1"/>
          <p:nvPr/>
        </p:nvSpPr>
        <p:spPr>
          <a:xfrm>
            <a:off x="5206173" y="6448359"/>
            <a:ext cx="1779654" cy="369332"/>
          </a:xfrm>
          <a:prstGeom prst="rect">
            <a:avLst/>
          </a:prstGeom>
          <a:noFill/>
        </p:spPr>
        <p:txBody>
          <a:bodyPr wrap="none" rtlCol="0">
            <a:spAutoFit/>
          </a:bodyPr>
          <a:lstStyle/>
          <a:p>
            <a:r>
              <a:rPr lang="en-US" b="1" dirty="0"/>
              <a:t>Chen et al., 2019</a:t>
            </a:r>
          </a:p>
        </p:txBody>
      </p:sp>
    </p:spTree>
    <p:extLst>
      <p:ext uri="{BB962C8B-B14F-4D97-AF65-F5344CB8AC3E}">
        <p14:creationId xmlns:p14="http://schemas.microsoft.com/office/powerpoint/2010/main" val="4216176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FE5B1-5E7E-EA4F-B992-760C0B13A103}"/>
              </a:ext>
            </a:extLst>
          </p:cNvPr>
          <p:cNvSpPr>
            <a:spLocks noGrp="1"/>
          </p:cNvSpPr>
          <p:nvPr>
            <p:ph type="title"/>
          </p:nvPr>
        </p:nvSpPr>
        <p:spPr>
          <a:xfrm>
            <a:off x="1097280" y="286603"/>
            <a:ext cx="11094720" cy="1450757"/>
          </a:xfrm>
        </p:spPr>
        <p:txBody>
          <a:bodyPr>
            <a:normAutofit/>
          </a:bodyPr>
          <a:lstStyle/>
          <a:p>
            <a:r>
              <a:rPr lang="en-US" b="1" dirty="0"/>
              <a:t>Comparison of reconstruction performance </a:t>
            </a:r>
          </a:p>
        </p:txBody>
      </p:sp>
      <p:pic>
        <p:nvPicPr>
          <p:cNvPr id="5" name="Picture 4">
            <a:extLst>
              <a:ext uri="{FF2B5EF4-FFF2-40B4-BE49-F238E27FC236}">
                <a16:creationId xmlns:a16="http://schemas.microsoft.com/office/drawing/2014/main" id="{6B0F6CEF-DF92-194F-8E76-AF080A3BCE5A}"/>
              </a:ext>
            </a:extLst>
          </p:cNvPr>
          <p:cNvPicPr>
            <a:picLocks noChangeAspect="1"/>
          </p:cNvPicPr>
          <p:nvPr/>
        </p:nvPicPr>
        <p:blipFill>
          <a:blip r:embed="rId3"/>
          <a:stretch>
            <a:fillRect/>
          </a:stretch>
        </p:blipFill>
        <p:spPr>
          <a:xfrm>
            <a:off x="1217930" y="1887855"/>
            <a:ext cx="5562600" cy="4368800"/>
          </a:xfrm>
          <a:prstGeom prst="rect">
            <a:avLst/>
          </a:prstGeom>
        </p:spPr>
      </p:pic>
      <p:pic>
        <p:nvPicPr>
          <p:cNvPr id="7" name="Picture 6">
            <a:extLst>
              <a:ext uri="{FF2B5EF4-FFF2-40B4-BE49-F238E27FC236}">
                <a16:creationId xmlns:a16="http://schemas.microsoft.com/office/drawing/2014/main" id="{0BF24F16-748C-BF45-A9D1-6A1809C9336D}"/>
              </a:ext>
            </a:extLst>
          </p:cNvPr>
          <p:cNvPicPr>
            <a:picLocks noChangeAspect="1"/>
          </p:cNvPicPr>
          <p:nvPr/>
        </p:nvPicPr>
        <p:blipFill>
          <a:blip r:embed="rId4"/>
          <a:stretch>
            <a:fillRect/>
          </a:stretch>
        </p:blipFill>
        <p:spPr>
          <a:xfrm>
            <a:off x="6780530" y="2037080"/>
            <a:ext cx="4070350" cy="4070350"/>
          </a:xfrm>
          <a:prstGeom prst="rect">
            <a:avLst/>
          </a:prstGeom>
        </p:spPr>
      </p:pic>
      <p:sp>
        <p:nvSpPr>
          <p:cNvPr id="6" name="TextBox 5">
            <a:extLst>
              <a:ext uri="{FF2B5EF4-FFF2-40B4-BE49-F238E27FC236}">
                <a16:creationId xmlns:a16="http://schemas.microsoft.com/office/drawing/2014/main" id="{46BE7933-FEE6-B14E-85B1-16F4613095A7}"/>
              </a:ext>
            </a:extLst>
          </p:cNvPr>
          <p:cNvSpPr txBox="1"/>
          <p:nvPr/>
        </p:nvSpPr>
        <p:spPr>
          <a:xfrm>
            <a:off x="5206173" y="6448359"/>
            <a:ext cx="1779654" cy="369332"/>
          </a:xfrm>
          <a:prstGeom prst="rect">
            <a:avLst/>
          </a:prstGeom>
          <a:noFill/>
        </p:spPr>
        <p:txBody>
          <a:bodyPr wrap="none" rtlCol="0">
            <a:spAutoFit/>
          </a:bodyPr>
          <a:lstStyle/>
          <a:p>
            <a:r>
              <a:rPr lang="en-US" b="1" dirty="0"/>
              <a:t>Chen et al., 2019</a:t>
            </a:r>
          </a:p>
        </p:txBody>
      </p:sp>
    </p:spTree>
    <p:extLst>
      <p:ext uri="{BB962C8B-B14F-4D97-AF65-F5344CB8AC3E}">
        <p14:creationId xmlns:p14="http://schemas.microsoft.com/office/powerpoint/2010/main" val="1536022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38B66-F51B-A84B-9C62-994AAB5C7FCC}"/>
              </a:ext>
            </a:extLst>
          </p:cNvPr>
          <p:cNvSpPr>
            <a:spLocks noGrp="1"/>
          </p:cNvSpPr>
          <p:nvPr>
            <p:ph type="title"/>
          </p:nvPr>
        </p:nvSpPr>
        <p:spPr/>
        <p:txBody>
          <a:bodyPr>
            <a:normAutofit/>
          </a:bodyPr>
          <a:lstStyle/>
          <a:p>
            <a:r>
              <a:rPr lang="en-US" b="1" dirty="0"/>
              <a:t>A comparison of P-wave travel time measurements </a:t>
            </a:r>
          </a:p>
        </p:txBody>
      </p:sp>
      <p:pic>
        <p:nvPicPr>
          <p:cNvPr id="7" name="Picture 6">
            <a:extLst>
              <a:ext uri="{FF2B5EF4-FFF2-40B4-BE49-F238E27FC236}">
                <a16:creationId xmlns:a16="http://schemas.microsoft.com/office/drawing/2014/main" id="{EC602408-C2C6-7B4C-A9A2-998133165916}"/>
              </a:ext>
            </a:extLst>
          </p:cNvPr>
          <p:cNvPicPr>
            <a:picLocks noChangeAspect="1"/>
          </p:cNvPicPr>
          <p:nvPr/>
        </p:nvPicPr>
        <p:blipFill rotWithShape="1">
          <a:blip r:embed="rId3"/>
          <a:srcRect l="4950" t="27944" r="4344" b="18221"/>
          <a:stretch/>
        </p:blipFill>
        <p:spPr>
          <a:xfrm>
            <a:off x="895505" y="1778000"/>
            <a:ext cx="10360350" cy="4521200"/>
          </a:xfrm>
          <a:prstGeom prst="rect">
            <a:avLst/>
          </a:prstGeom>
        </p:spPr>
      </p:pic>
      <p:sp>
        <p:nvSpPr>
          <p:cNvPr id="4" name="TextBox 3">
            <a:extLst>
              <a:ext uri="{FF2B5EF4-FFF2-40B4-BE49-F238E27FC236}">
                <a16:creationId xmlns:a16="http://schemas.microsoft.com/office/drawing/2014/main" id="{4B31481B-A9CC-7349-93D6-655F063ED35A}"/>
              </a:ext>
            </a:extLst>
          </p:cNvPr>
          <p:cNvSpPr txBox="1"/>
          <p:nvPr/>
        </p:nvSpPr>
        <p:spPr>
          <a:xfrm>
            <a:off x="5206173" y="6448359"/>
            <a:ext cx="1779654" cy="369332"/>
          </a:xfrm>
          <a:prstGeom prst="rect">
            <a:avLst/>
          </a:prstGeom>
          <a:noFill/>
        </p:spPr>
        <p:txBody>
          <a:bodyPr wrap="none" rtlCol="0">
            <a:spAutoFit/>
          </a:bodyPr>
          <a:lstStyle/>
          <a:p>
            <a:r>
              <a:rPr lang="en-US" b="1" dirty="0"/>
              <a:t>Chen et al., 2019</a:t>
            </a:r>
          </a:p>
        </p:txBody>
      </p:sp>
    </p:spTree>
    <p:extLst>
      <p:ext uri="{BB962C8B-B14F-4D97-AF65-F5344CB8AC3E}">
        <p14:creationId xmlns:p14="http://schemas.microsoft.com/office/powerpoint/2010/main" val="2799668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96074-F733-A44F-957B-9B4F152D26B1}"/>
              </a:ext>
            </a:extLst>
          </p:cNvPr>
          <p:cNvSpPr>
            <a:spLocks noGrp="1"/>
          </p:cNvSpPr>
          <p:nvPr>
            <p:ph type="title"/>
          </p:nvPr>
        </p:nvSpPr>
        <p:spPr/>
        <p:txBody>
          <a:bodyPr/>
          <a:lstStyle/>
          <a:p>
            <a:r>
              <a:rPr lang="en-US" b="1" dirty="0"/>
              <a:t>A comparison of travel time measurement uncertainties </a:t>
            </a:r>
          </a:p>
        </p:txBody>
      </p:sp>
      <p:pic>
        <p:nvPicPr>
          <p:cNvPr id="6" name="Picture 5">
            <a:extLst>
              <a:ext uri="{FF2B5EF4-FFF2-40B4-BE49-F238E27FC236}">
                <a16:creationId xmlns:a16="http://schemas.microsoft.com/office/drawing/2014/main" id="{E6B42D87-5216-0A44-8A4B-313CA0D610E3}"/>
              </a:ext>
            </a:extLst>
          </p:cNvPr>
          <p:cNvPicPr>
            <a:picLocks noChangeAspect="1"/>
          </p:cNvPicPr>
          <p:nvPr/>
        </p:nvPicPr>
        <p:blipFill rotWithShape="1">
          <a:blip r:embed="rId3"/>
          <a:srcRect b="50000"/>
          <a:stretch/>
        </p:blipFill>
        <p:spPr>
          <a:xfrm>
            <a:off x="-1" y="2147797"/>
            <a:ext cx="6035040" cy="3023246"/>
          </a:xfrm>
          <a:prstGeom prst="rect">
            <a:avLst/>
          </a:prstGeom>
        </p:spPr>
      </p:pic>
      <p:pic>
        <p:nvPicPr>
          <p:cNvPr id="7" name="Picture 6">
            <a:extLst>
              <a:ext uri="{FF2B5EF4-FFF2-40B4-BE49-F238E27FC236}">
                <a16:creationId xmlns:a16="http://schemas.microsoft.com/office/drawing/2014/main" id="{3672F724-85BC-D548-80B6-2AC976BE7320}"/>
              </a:ext>
            </a:extLst>
          </p:cNvPr>
          <p:cNvPicPr>
            <a:picLocks noChangeAspect="1"/>
          </p:cNvPicPr>
          <p:nvPr/>
        </p:nvPicPr>
        <p:blipFill rotWithShape="1">
          <a:blip r:embed="rId3"/>
          <a:srcRect t="50000"/>
          <a:stretch/>
        </p:blipFill>
        <p:spPr>
          <a:xfrm>
            <a:off x="6156962" y="2146887"/>
            <a:ext cx="6035040" cy="3023246"/>
          </a:xfrm>
          <a:prstGeom prst="rect">
            <a:avLst/>
          </a:prstGeom>
        </p:spPr>
      </p:pic>
      <p:sp>
        <p:nvSpPr>
          <p:cNvPr id="5" name="TextBox 4">
            <a:extLst>
              <a:ext uri="{FF2B5EF4-FFF2-40B4-BE49-F238E27FC236}">
                <a16:creationId xmlns:a16="http://schemas.microsoft.com/office/drawing/2014/main" id="{5BC0D247-CC2C-014B-BD6B-861C95744CFC}"/>
              </a:ext>
            </a:extLst>
          </p:cNvPr>
          <p:cNvSpPr txBox="1"/>
          <p:nvPr/>
        </p:nvSpPr>
        <p:spPr>
          <a:xfrm>
            <a:off x="5206173" y="6448359"/>
            <a:ext cx="1779654" cy="369332"/>
          </a:xfrm>
          <a:prstGeom prst="rect">
            <a:avLst/>
          </a:prstGeom>
          <a:noFill/>
        </p:spPr>
        <p:txBody>
          <a:bodyPr wrap="none" rtlCol="0">
            <a:spAutoFit/>
          </a:bodyPr>
          <a:lstStyle/>
          <a:p>
            <a:r>
              <a:rPr lang="en-US" b="1" dirty="0"/>
              <a:t>Chen et al., 2019</a:t>
            </a:r>
          </a:p>
        </p:txBody>
      </p:sp>
    </p:spTree>
    <p:extLst>
      <p:ext uri="{BB962C8B-B14F-4D97-AF65-F5344CB8AC3E}">
        <p14:creationId xmlns:p14="http://schemas.microsoft.com/office/powerpoint/2010/main" val="16174424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74B88-0246-DF4F-BC2F-42EE8BA9D3D3}"/>
              </a:ext>
            </a:extLst>
          </p:cNvPr>
          <p:cNvSpPr>
            <a:spLocks noGrp="1"/>
          </p:cNvSpPr>
          <p:nvPr>
            <p:ph type="title"/>
          </p:nvPr>
        </p:nvSpPr>
        <p:spPr/>
        <p:txBody>
          <a:bodyPr/>
          <a:lstStyle/>
          <a:p>
            <a:r>
              <a:rPr lang="en-US" b="1" dirty="0"/>
              <a:t>Future works</a:t>
            </a:r>
          </a:p>
        </p:txBody>
      </p:sp>
      <p:sp>
        <p:nvSpPr>
          <p:cNvPr id="3" name="Content Placeholder 2">
            <a:extLst>
              <a:ext uri="{FF2B5EF4-FFF2-40B4-BE49-F238E27FC236}">
                <a16:creationId xmlns:a16="http://schemas.microsoft.com/office/drawing/2014/main" id="{EFE72EAA-2C78-4448-B24A-5E702FBCBD5D}"/>
              </a:ext>
            </a:extLst>
          </p:cNvPr>
          <p:cNvSpPr>
            <a:spLocks noGrp="1"/>
          </p:cNvSpPr>
          <p:nvPr>
            <p:ph idx="1"/>
          </p:nvPr>
        </p:nvSpPr>
        <p:spPr/>
        <p:txBody>
          <a:bodyPr>
            <a:normAutofit lnSpcReduction="10000"/>
          </a:bodyPr>
          <a:lstStyle/>
          <a:p>
            <a:r>
              <a:rPr lang="en-US" dirty="0"/>
              <a:t>1. Deep learning methods for improving the reconstruction (data is available)</a:t>
            </a:r>
          </a:p>
          <a:p>
            <a:r>
              <a:rPr lang="en-US" dirty="0"/>
              <a:t>2. Improving the existing results (fully reproducible, </a:t>
            </a:r>
            <a:r>
              <a:rPr lang="en-US" dirty="0" err="1"/>
              <a:t>github</a:t>
            </a:r>
            <a:r>
              <a:rPr lang="en-US" dirty="0"/>
              <a:t>) </a:t>
            </a:r>
          </a:p>
          <a:p>
            <a:pPr lvl="1"/>
            <a:r>
              <a:rPr lang="en-US" dirty="0"/>
              <a:t>https://</a:t>
            </a:r>
            <a:r>
              <a:rPr lang="en-US" dirty="0" err="1"/>
              <a:t>github.com</a:t>
            </a:r>
            <a:r>
              <a:rPr lang="en-US" dirty="0"/>
              <a:t>/chenyk1990/</a:t>
            </a:r>
            <a:r>
              <a:rPr lang="en-US" dirty="0" err="1"/>
              <a:t>reproducible_research</a:t>
            </a:r>
            <a:r>
              <a:rPr lang="en-US" dirty="0"/>
              <a:t>/tree/master/</a:t>
            </a:r>
            <a:r>
              <a:rPr lang="en-US" dirty="0" err="1"/>
              <a:t>usarray</a:t>
            </a:r>
            <a:endParaRPr lang="en-US" dirty="0"/>
          </a:p>
          <a:p>
            <a:r>
              <a:rPr lang="en-US" dirty="0"/>
              <a:t>3. Data binning is a step that could introduce error, which can be avoid.</a:t>
            </a:r>
          </a:p>
          <a:p>
            <a:endParaRPr lang="en-US" dirty="0"/>
          </a:p>
          <a:p>
            <a:endParaRPr lang="en-US" dirty="0"/>
          </a:p>
          <a:p>
            <a:endParaRPr lang="en-US" dirty="0"/>
          </a:p>
          <a:p>
            <a:r>
              <a:rPr lang="en-US" dirty="0"/>
              <a:t>4. Reverse time migration for imaging the crust boundary (synthetic and real)</a:t>
            </a:r>
          </a:p>
          <a:p>
            <a:r>
              <a:rPr lang="en-US" dirty="0"/>
              <a:t>5. Reconstruction of receiver function (post-stack method) (this method is pre-stack) </a:t>
            </a:r>
          </a:p>
          <a:p>
            <a:r>
              <a:rPr lang="en-US" dirty="0"/>
              <a:t>6. Reconstruction of spatially sparse earthquake data (</a:t>
            </a:r>
            <a:r>
              <a:rPr lang="en-US" dirty="0" err="1"/>
              <a:t>TexNet</a:t>
            </a:r>
            <a:r>
              <a:rPr lang="en-US" dirty="0"/>
              <a:t>) </a:t>
            </a:r>
          </a:p>
        </p:txBody>
      </p:sp>
      <p:pic>
        <p:nvPicPr>
          <p:cNvPr id="4" name="Picture 3">
            <a:extLst>
              <a:ext uri="{FF2B5EF4-FFF2-40B4-BE49-F238E27FC236}">
                <a16:creationId xmlns:a16="http://schemas.microsoft.com/office/drawing/2014/main" id="{84C34B80-0F13-9749-BA87-3EFE505639C4}"/>
              </a:ext>
            </a:extLst>
          </p:cNvPr>
          <p:cNvPicPr>
            <a:picLocks noChangeAspect="1"/>
          </p:cNvPicPr>
          <p:nvPr/>
        </p:nvPicPr>
        <p:blipFill>
          <a:blip r:embed="rId2"/>
          <a:stretch>
            <a:fillRect/>
          </a:stretch>
        </p:blipFill>
        <p:spPr>
          <a:xfrm>
            <a:off x="4432419" y="3233571"/>
            <a:ext cx="1663581" cy="1247686"/>
          </a:xfrm>
          <a:prstGeom prst="rect">
            <a:avLst/>
          </a:prstGeom>
        </p:spPr>
      </p:pic>
    </p:spTree>
    <p:extLst>
      <p:ext uri="{BB962C8B-B14F-4D97-AF65-F5344CB8AC3E}">
        <p14:creationId xmlns:p14="http://schemas.microsoft.com/office/powerpoint/2010/main" val="654622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E6876-144B-2FDC-6B03-03B67DBF36DD}"/>
              </a:ext>
            </a:extLst>
          </p:cNvPr>
          <p:cNvSpPr>
            <a:spLocks noGrp="1"/>
          </p:cNvSpPr>
          <p:nvPr>
            <p:ph type="title"/>
          </p:nvPr>
        </p:nvSpPr>
        <p:spPr/>
        <p:txBody>
          <a:bodyPr/>
          <a:lstStyle/>
          <a:p>
            <a:r>
              <a:rPr lang="en-US" dirty="0"/>
              <a:t>Reconstruction </a:t>
            </a:r>
            <a:r>
              <a:rPr lang="en-US" dirty="0" err="1"/>
              <a:t>USArray</a:t>
            </a:r>
            <a:r>
              <a:rPr lang="en-US" dirty="0"/>
              <a:t> data</a:t>
            </a:r>
          </a:p>
        </p:txBody>
      </p:sp>
      <p:pic>
        <p:nvPicPr>
          <p:cNvPr id="1026" name="Picture 2">
            <a:extLst>
              <a:ext uri="{FF2B5EF4-FFF2-40B4-BE49-F238E27FC236}">
                <a16:creationId xmlns:a16="http://schemas.microsoft.com/office/drawing/2014/main" id="{53A4D81A-A13A-5A96-E95F-C253F246DD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583" y="1891227"/>
            <a:ext cx="6869113" cy="42758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4673A13-F209-12FB-21EC-C57CB110C7C7}"/>
              </a:ext>
            </a:extLst>
          </p:cNvPr>
          <p:cNvSpPr txBox="1"/>
          <p:nvPr/>
        </p:nvSpPr>
        <p:spPr>
          <a:xfrm>
            <a:off x="7919884" y="1891226"/>
            <a:ext cx="3672348" cy="4031873"/>
          </a:xfrm>
          <a:prstGeom prst="rect">
            <a:avLst/>
          </a:prstGeom>
          <a:noFill/>
        </p:spPr>
        <p:txBody>
          <a:bodyPr wrap="square">
            <a:spAutoFit/>
          </a:bodyPr>
          <a:lstStyle/>
          <a:p>
            <a:r>
              <a:rPr lang="en-US" sz="1600" dirty="0" err="1">
                <a:effectLst/>
                <a:latin typeface="AdvOTea1a7398"/>
              </a:rPr>
              <a:t>USArray</a:t>
            </a:r>
            <a:r>
              <a:rPr lang="en-US" sz="1600" dirty="0">
                <a:latin typeface="AdvOTea1a7398"/>
              </a:rPr>
              <a:t> </a:t>
            </a:r>
            <a:r>
              <a:rPr lang="en-US" sz="1600" dirty="0">
                <a:effectLst/>
                <a:latin typeface="AdvOTea1a7398"/>
              </a:rPr>
              <a:t> a pioneering project for the dense acquisition of earthquake data</a:t>
            </a:r>
            <a:r>
              <a:rPr lang="en-US" sz="1600" dirty="0">
                <a:latin typeface="AdvOTea1a7398"/>
              </a:rPr>
              <a:t>. </a:t>
            </a:r>
          </a:p>
          <a:p>
            <a:endParaRPr lang="en-US" sz="1600" dirty="0">
              <a:effectLst/>
              <a:latin typeface="AdvOTea1a7398"/>
            </a:endParaRPr>
          </a:p>
          <a:p>
            <a:r>
              <a:rPr lang="en-US" sz="1600" dirty="0">
                <a:latin typeface="AdvOTea1a7398"/>
              </a:rPr>
              <a:t>It </a:t>
            </a:r>
            <a:r>
              <a:rPr lang="en-US" sz="1600" dirty="0">
                <a:effectLst/>
                <a:latin typeface="AdvOTea1a7398"/>
              </a:rPr>
              <a:t>provides a semi-uniform sampling of the seismic wave</a:t>
            </a:r>
            <a:r>
              <a:rPr lang="en-US" sz="1600" dirty="0">
                <a:effectLst/>
                <a:latin typeface="AdvOTea1a7398+fb"/>
              </a:rPr>
              <a:t>fi</a:t>
            </a:r>
            <a:r>
              <a:rPr lang="en-US" sz="1600" dirty="0">
                <a:effectLst/>
                <a:latin typeface="AdvOTea1a7398"/>
              </a:rPr>
              <a:t>eld beneath its footprint and greatly advances the understanding of the structure and dynamics of Earth. </a:t>
            </a:r>
          </a:p>
          <a:p>
            <a:endParaRPr lang="en-US" sz="1600" dirty="0">
              <a:latin typeface="AdvOTea1a7398"/>
            </a:endParaRPr>
          </a:p>
          <a:p>
            <a:r>
              <a:rPr lang="en-US" sz="1600" dirty="0">
                <a:effectLst/>
                <a:latin typeface="AdvOTea1a7398"/>
              </a:rPr>
              <a:t>Despite continuing efforts in improving the acquisition design, network irregularity still causes spatial sampling alias and incomplete, noisy data, which imposes major challenges in array-based data analysis and seismic imaging. </a:t>
            </a:r>
            <a:endParaRPr lang="en-US" sz="1600" dirty="0">
              <a:effectLst/>
            </a:endParaRPr>
          </a:p>
          <a:p>
            <a:endParaRPr lang="en-US" sz="1600" dirty="0">
              <a:effectLst/>
            </a:endParaRPr>
          </a:p>
        </p:txBody>
      </p:sp>
      <p:pic>
        <p:nvPicPr>
          <p:cNvPr id="5" name="Picture 2">
            <a:extLst>
              <a:ext uri="{FF2B5EF4-FFF2-40B4-BE49-F238E27FC236}">
                <a16:creationId xmlns:a16="http://schemas.microsoft.com/office/drawing/2014/main" id="{64DF8CD3-D919-7AED-1BAF-69F156B099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734" y="5044879"/>
            <a:ext cx="1203092" cy="10231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C3AE05C-114C-8FCD-B7EA-48C8A7CCDCFD}"/>
              </a:ext>
            </a:extLst>
          </p:cNvPr>
          <p:cNvSpPr txBox="1"/>
          <p:nvPr/>
        </p:nvSpPr>
        <p:spPr>
          <a:xfrm>
            <a:off x="254390" y="6072723"/>
            <a:ext cx="1485919" cy="369332"/>
          </a:xfrm>
          <a:prstGeom prst="rect">
            <a:avLst/>
          </a:prstGeom>
          <a:noFill/>
        </p:spPr>
        <p:txBody>
          <a:bodyPr wrap="square" rtlCol="0">
            <a:spAutoFit/>
          </a:bodyPr>
          <a:lstStyle/>
          <a:p>
            <a:r>
              <a:rPr lang="en-US" b="1" dirty="0">
                <a:solidFill>
                  <a:srgbClr val="FF0000"/>
                </a:solidFill>
              </a:rPr>
              <a:t>Since 2014</a:t>
            </a:r>
          </a:p>
        </p:txBody>
      </p:sp>
    </p:spTree>
    <p:extLst>
      <p:ext uri="{BB962C8B-B14F-4D97-AF65-F5344CB8AC3E}">
        <p14:creationId xmlns:p14="http://schemas.microsoft.com/office/powerpoint/2010/main" val="27871670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F5C02-0724-B44A-B794-4D15C4D50913}"/>
              </a:ext>
            </a:extLst>
          </p:cNvPr>
          <p:cNvSpPr>
            <a:spLocks noGrp="1"/>
          </p:cNvSpPr>
          <p:nvPr>
            <p:ph type="title"/>
          </p:nvPr>
        </p:nvSpPr>
        <p:spPr/>
        <p:txBody>
          <a:bodyPr/>
          <a:lstStyle/>
          <a:p>
            <a:r>
              <a:rPr lang="en-US" dirty="0"/>
              <a:t>Receiver function image of </a:t>
            </a:r>
            <a:r>
              <a:rPr lang="en-US" dirty="0" err="1"/>
              <a:t>USArray</a:t>
            </a:r>
            <a:endParaRPr lang="en-US" dirty="0"/>
          </a:p>
        </p:txBody>
      </p:sp>
      <p:pic>
        <p:nvPicPr>
          <p:cNvPr id="6" name="Picture 5">
            <a:extLst>
              <a:ext uri="{FF2B5EF4-FFF2-40B4-BE49-F238E27FC236}">
                <a16:creationId xmlns:a16="http://schemas.microsoft.com/office/drawing/2014/main" id="{37B82669-A07A-A34F-8CBA-7AB085500940}"/>
              </a:ext>
            </a:extLst>
          </p:cNvPr>
          <p:cNvPicPr>
            <a:picLocks noChangeAspect="1"/>
          </p:cNvPicPr>
          <p:nvPr/>
        </p:nvPicPr>
        <p:blipFill rotWithShape="1">
          <a:blip r:embed="rId3"/>
          <a:srcRect l="10142" t="6944" r="12419" b="9444"/>
          <a:stretch/>
        </p:blipFill>
        <p:spPr>
          <a:xfrm rot="5400000">
            <a:off x="5831838" y="734610"/>
            <a:ext cx="4422492" cy="6757208"/>
          </a:xfrm>
          <a:prstGeom prst="rect">
            <a:avLst/>
          </a:prstGeom>
        </p:spPr>
      </p:pic>
      <p:pic>
        <p:nvPicPr>
          <p:cNvPr id="10" name="Picture 9">
            <a:extLst>
              <a:ext uri="{FF2B5EF4-FFF2-40B4-BE49-F238E27FC236}">
                <a16:creationId xmlns:a16="http://schemas.microsoft.com/office/drawing/2014/main" id="{6AA76AAB-B2BA-134D-A265-BC9D840402FE}"/>
              </a:ext>
            </a:extLst>
          </p:cNvPr>
          <p:cNvPicPr>
            <a:picLocks noChangeAspect="1"/>
          </p:cNvPicPr>
          <p:nvPr/>
        </p:nvPicPr>
        <p:blipFill>
          <a:blip r:embed="rId4"/>
          <a:stretch>
            <a:fillRect/>
          </a:stretch>
        </p:blipFill>
        <p:spPr>
          <a:xfrm>
            <a:off x="4176" y="2885065"/>
            <a:ext cx="4310258" cy="2280323"/>
          </a:xfrm>
          <a:prstGeom prst="rect">
            <a:avLst/>
          </a:prstGeom>
        </p:spPr>
      </p:pic>
      <p:sp>
        <p:nvSpPr>
          <p:cNvPr id="11" name="TextBox 10">
            <a:extLst>
              <a:ext uri="{FF2B5EF4-FFF2-40B4-BE49-F238E27FC236}">
                <a16:creationId xmlns:a16="http://schemas.microsoft.com/office/drawing/2014/main" id="{D65D77DD-B662-C34C-9D08-7F5F1E144D10}"/>
              </a:ext>
            </a:extLst>
          </p:cNvPr>
          <p:cNvSpPr txBox="1"/>
          <p:nvPr/>
        </p:nvSpPr>
        <p:spPr>
          <a:xfrm>
            <a:off x="5206173" y="6448359"/>
            <a:ext cx="1779654" cy="369332"/>
          </a:xfrm>
          <a:prstGeom prst="rect">
            <a:avLst/>
          </a:prstGeom>
          <a:noFill/>
        </p:spPr>
        <p:txBody>
          <a:bodyPr wrap="none" rtlCol="0">
            <a:spAutoFit/>
          </a:bodyPr>
          <a:lstStyle/>
          <a:p>
            <a:r>
              <a:rPr lang="en-US" b="1" dirty="0"/>
              <a:t>Chen et al., 2022</a:t>
            </a:r>
          </a:p>
        </p:txBody>
      </p:sp>
      <p:sp>
        <p:nvSpPr>
          <p:cNvPr id="13" name="TextBox 12">
            <a:extLst>
              <a:ext uri="{FF2B5EF4-FFF2-40B4-BE49-F238E27FC236}">
                <a16:creationId xmlns:a16="http://schemas.microsoft.com/office/drawing/2014/main" id="{F183FADB-6018-3D4B-9B11-84B4621A0E63}"/>
              </a:ext>
            </a:extLst>
          </p:cNvPr>
          <p:cNvSpPr txBox="1"/>
          <p:nvPr/>
        </p:nvSpPr>
        <p:spPr>
          <a:xfrm>
            <a:off x="6711378" y="4041695"/>
            <a:ext cx="2936344" cy="369332"/>
          </a:xfrm>
          <a:prstGeom prst="rect">
            <a:avLst/>
          </a:prstGeom>
          <a:solidFill>
            <a:schemeClr val="bg1"/>
          </a:solidFill>
        </p:spPr>
        <p:txBody>
          <a:bodyPr wrap="square" lIns="0" tIns="0" rIns="0" bIns="0" rtlCol="0">
            <a:spAutoFit/>
          </a:bodyPr>
          <a:lstStyle/>
          <a:p>
            <a:pPr algn="ctr"/>
            <a:r>
              <a:rPr lang="en-US" sz="2400" b="1" dirty="0"/>
              <a:t>Reconstructed image</a:t>
            </a:r>
          </a:p>
        </p:txBody>
      </p:sp>
      <p:sp>
        <p:nvSpPr>
          <p:cNvPr id="14" name="TextBox 13">
            <a:extLst>
              <a:ext uri="{FF2B5EF4-FFF2-40B4-BE49-F238E27FC236}">
                <a16:creationId xmlns:a16="http://schemas.microsoft.com/office/drawing/2014/main" id="{51913ECF-56A9-A743-B359-9B7E0DD62F96}"/>
              </a:ext>
            </a:extLst>
          </p:cNvPr>
          <p:cNvSpPr txBox="1"/>
          <p:nvPr/>
        </p:nvSpPr>
        <p:spPr>
          <a:xfrm>
            <a:off x="6711378" y="1775556"/>
            <a:ext cx="2936344" cy="369332"/>
          </a:xfrm>
          <a:prstGeom prst="rect">
            <a:avLst/>
          </a:prstGeom>
          <a:solidFill>
            <a:schemeClr val="bg1"/>
          </a:solidFill>
        </p:spPr>
        <p:txBody>
          <a:bodyPr wrap="square" lIns="0" tIns="0" rIns="0" bIns="0" rtlCol="0">
            <a:spAutoFit/>
          </a:bodyPr>
          <a:lstStyle/>
          <a:p>
            <a:pPr algn="ctr"/>
            <a:r>
              <a:rPr lang="en-US" sz="2400" b="1" dirty="0"/>
              <a:t>Raw image</a:t>
            </a:r>
          </a:p>
        </p:txBody>
      </p:sp>
      <p:sp>
        <p:nvSpPr>
          <p:cNvPr id="8" name="TextBox 7">
            <a:extLst>
              <a:ext uri="{FF2B5EF4-FFF2-40B4-BE49-F238E27FC236}">
                <a16:creationId xmlns:a16="http://schemas.microsoft.com/office/drawing/2014/main" id="{E66641D9-402E-9146-912B-CC72E0AE3EEA}"/>
              </a:ext>
            </a:extLst>
          </p:cNvPr>
          <p:cNvSpPr txBox="1"/>
          <p:nvPr/>
        </p:nvSpPr>
        <p:spPr>
          <a:xfrm>
            <a:off x="3749069" y="2674771"/>
            <a:ext cx="1148608" cy="369332"/>
          </a:xfrm>
          <a:prstGeom prst="rect">
            <a:avLst/>
          </a:prstGeom>
          <a:noFill/>
        </p:spPr>
        <p:txBody>
          <a:bodyPr wrap="square" rtlCol="0">
            <a:spAutoFit/>
          </a:bodyPr>
          <a:lstStyle/>
          <a:p>
            <a:pPr algn="ctr"/>
            <a:r>
              <a:rPr lang="en-US" b="1" dirty="0"/>
              <a:t>410 km</a:t>
            </a:r>
          </a:p>
        </p:txBody>
      </p:sp>
      <p:sp>
        <p:nvSpPr>
          <p:cNvPr id="9" name="TextBox 8">
            <a:extLst>
              <a:ext uri="{FF2B5EF4-FFF2-40B4-BE49-F238E27FC236}">
                <a16:creationId xmlns:a16="http://schemas.microsoft.com/office/drawing/2014/main" id="{D07AD843-FE19-6A41-B2EA-1BDA120800C9}"/>
              </a:ext>
            </a:extLst>
          </p:cNvPr>
          <p:cNvSpPr txBox="1"/>
          <p:nvPr/>
        </p:nvSpPr>
        <p:spPr>
          <a:xfrm>
            <a:off x="3761595" y="3044103"/>
            <a:ext cx="1148608" cy="369332"/>
          </a:xfrm>
          <a:prstGeom prst="rect">
            <a:avLst/>
          </a:prstGeom>
          <a:noFill/>
        </p:spPr>
        <p:txBody>
          <a:bodyPr wrap="square" rtlCol="0">
            <a:spAutoFit/>
          </a:bodyPr>
          <a:lstStyle/>
          <a:p>
            <a:pPr algn="ctr"/>
            <a:r>
              <a:rPr lang="en-US" b="1" dirty="0"/>
              <a:t>660 km</a:t>
            </a:r>
          </a:p>
        </p:txBody>
      </p:sp>
      <p:cxnSp>
        <p:nvCxnSpPr>
          <p:cNvPr id="4" name="Straight Arrow Connector 3">
            <a:extLst>
              <a:ext uri="{FF2B5EF4-FFF2-40B4-BE49-F238E27FC236}">
                <a16:creationId xmlns:a16="http://schemas.microsoft.com/office/drawing/2014/main" id="{69E4AFA9-AC02-564F-8DBA-F9F54D77DBDA}"/>
              </a:ext>
            </a:extLst>
          </p:cNvPr>
          <p:cNvCxnSpPr>
            <a:endCxn id="8" idx="3"/>
          </p:cNvCxnSpPr>
          <p:nvPr/>
        </p:nvCxnSpPr>
        <p:spPr>
          <a:xfrm>
            <a:off x="4651954" y="2859437"/>
            <a:ext cx="245723" cy="0"/>
          </a:xfrm>
          <a:prstGeom prst="straightConnector1">
            <a:avLst/>
          </a:prstGeom>
          <a:ln w="50800">
            <a:solidFill>
              <a:srgbClr val="00FA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1305578-F1E2-DD46-A2DF-EC162AC81ADA}"/>
              </a:ext>
            </a:extLst>
          </p:cNvPr>
          <p:cNvCxnSpPr/>
          <p:nvPr/>
        </p:nvCxnSpPr>
        <p:spPr>
          <a:xfrm>
            <a:off x="4666568" y="3249831"/>
            <a:ext cx="245723" cy="0"/>
          </a:xfrm>
          <a:prstGeom prst="straightConnector1">
            <a:avLst/>
          </a:prstGeom>
          <a:ln w="50800">
            <a:solidFill>
              <a:srgbClr val="00FA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942AABA-2252-9642-9016-93D15BBFEDB2}"/>
              </a:ext>
            </a:extLst>
          </p:cNvPr>
          <p:cNvSpPr txBox="1"/>
          <p:nvPr/>
        </p:nvSpPr>
        <p:spPr>
          <a:xfrm>
            <a:off x="3749069" y="4980721"/>
            <a:ext cx="1148608" cy="369332"/>
          </a:xfrm>
          <a:prstGeom prst="rect">
            <a:avLst/>
          </a:prstGeom>
          <a:noFill/>
        </p:spPr>
        <p:txBody>
          <a:bodyPr wrap="square" rtlCol="0">
            <a:spAutoFit/>
          </a:bodyPr>
          <a:lstStyle/>
          <a:p>
            <a:pPr algn="ctr"/>
            <a:r>
              <a:rPr lang="en-US" b="1" dirty="0"/>
              <a:t>410 km</a:t>
            </a:r>
          </a:p>
        </p:txBody>
      </p:sp>
      <p:sp>
        <p:nvSpPr>
          <p:cNvPr id="16" name="TextBox 15">
            <a:extLst>
              <a:ext uri="{FF2B5EF4-FFF2-40B4-BE49-F238E27FC236}">
                <a16:creationId xmlns:a16="http://schemas.microsoft.com/office/drawing/2014/main" id="{DFA12E52-A65E-9945-962D-AF59A1563118}"/>
              </a:ext>
            </a:extLst>
          </p:cNvPr>
          <p:cNvSpPr txBox="1"/>
          <p:nvPr/>
        </p:nvSpPr>
        <p:spPr>
          <a:xfrm>
            <a:off x="3761595" y="5350053"/>
            <a:ext cx="1148608" cy="369332"/>
          </a:xfrm>
          <a:prstGeom prst="rect">
            <a:avLst/>
          </a:prstGeom>
          <a:noFill/>
        </p:spPr>
        <p:txBody>
          <a:bodyPr wrap="square" rtlCol="0">
            <a:spAutoFit/>
          </a:bodyPr>
          <a:lstStyle/>
          <a:p>
            <a:pPr algn="ctr"/>
            <a:r>
              <a:rPr lang="en-US" b="1" dirty="0"/>
              <a:t>660 km</a:t>
            </a:r>
          </a:p>
        </p:txBody>
      </p:sp>
      <p:cxnSp>
        <p:nvCxnSpPr>
          <p:cNvPr id="17" name="Straight Arrow Connector 16">
            <a:extLst>
              <a:ext uri="{FF2B5EF4-FFF2-40B4-BE49-F238E27FC236}">
                <a16:creationId xmlns:a16="http://schemas.microsoft.com/office/drawing/2014/main" id="{AA1E58B2-14CF-D14B-8A0E-756676342916}"/>
              </a:ext>
            </a:extLst>
          </p:cNvPr>
          <p:cNvCxnSpPr>
            <a:endCxn id="15" idx="3"/>
          </p:cNvCxnSpPr>
          <p:nvPr/>
        </p:nvCxnSpPr>
        <p:spPr>
          <a:xfrm>
            <a:off x="4651954" y="5165387"/>
            <a:ext cx="245723" cy="0"/>
          </a:xfrm>
          <a:prstGeom prst="straightConnector1">
            <a:avLst/>
          </a:prstGeom>
          <a:ln w="50800">
            <a:solidFill>
              <a:srgbClr val="00FA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3A76127-68D2-9441-AB65-AE8562E63287}"/>
              </a:ext>
            </a:extLst>
          </p:cNvPr>
          <p:cNvCxnSpPr/>
          <p:nvPr/>
        </p:nvCxnSpPr>
        <p:spPr>
          <a:xfrm>
            <a:off x="4666568" y="5555781"/>
            <a:ext cx="245723" cy="0"/>
          </a:xfrm>
          <a:prstGeom prst="straightConnector1">
            <a:avLst/>
          </a:prstGeom>
          <a:ln w="50800">
            <a:solidFill>
              <a:srgbClr val="00FA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8A06D6D-9048-1D43-9E1B-9E0D3C257900}"/>
              </a:ext>
            </a:extLst>
          </p:cNvPr>
          <p:cNvSpPr txBox="1"/>
          <p:nvPr/>
        </p:nvSpPr>
        <p:spPr>
          <a:xfrm>
            <a:off x="3943844" y="2038469"/>
            <a:ext cx="845585" cy="369332"/>
          </a:xfrm>
          <a:prstGeom prst="rect">
            <a:avLst/>
          </a:prstGeom>
          <a:noFill/>
        </p:spPr>
        <p:txBody>
          <a:bodyPr wrap="square" rtlCol="0">
            <a:spAutoFit/>
          </a:bodyPr>
          <a:lstStyle/>
          <a:p>
            <a:pPr algn="ctr"/>
            <a:r>
              <a:rPr lang="en-US" b="1" dirty="0"/>
              <a:t>Moho</a:t>
            </a:r>
          </a:p>
        </p:txBody>
      </p:sp>
      <p:cxnSp>
        <p:nvCxnSpPr>
          <p:cNvPr id="20" name="Straight Arrow Connector 19">
            <a:extLst>
              <a:ext uri="{FF2B5EF4-FFF2-40B4-BE49-F238E27FC236}">
                <a16:creationId xmlns:a16="http://schemas.microsoft.com/office/drawing/2014/main" id="{4137BFDB-6A88-2443-BD8D-58CB4D64D191}"/>
              </a:ext>
            </a:extLst>
          </p:cNvPr>
          <p:cNvCxnSpPr/>
          <p:nvPr/>
        </p:nvCxnSpPr>
        <p:spPr>
          <a:xfrm>
            <a:off x="4658528" y="2263434"/>
            <a:ext cx="245723" cy="0"/>
          </a:xfrm>
          <a:prstGeom prst="straightConnector1">
            <a:avLst/>
          </a:prstGeom>
          <a:ln w="50800">
            <a:solidFill>
              <a:srgbClr val="00FA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DD08C8E-DEC5-234E-A18C-FD76F7FB6E0B}"/>
              </a:ext>
            </a:extLst>
          </p:cNvPr>
          <p:cNvSpPr txBox="1"/>
          <p:nvPr/>
        </p:nvSpPr>
        <p:spPr>
          <a:xfrm>
            <a:off x="3943844" y="4278879"/>
            <a:ext cx="845585" cy="369332"/>
          </a:xfrm>
          <a:prstGeom prst="rect">
            <a:avLst/>
          </a:prstGeom>
          <a:noFill/>
        </p:spPr>
        <p:txBody>
          <a:bodyPr wrap="square" rtlCol="0">
            <a:spAutoFit/>
          </a:bodyPr>
          <a:lstStyle/>
          <a:p>
            <a:pPr algn="ctr"/>
            <a:r>
              <a:rPr lang="en-US" b="1" dirty="0"/>
              <a:t>Moho</a:t>
            </a:r>
          </a:p>
        </p:txBody>
      </p:sp>
      <p:cxnSp>
        <p:nvCxnSpPr>
          <p:cNvPr id="22" name="Straight Arrow Connector 21">
            <a:extLst>
              <a:ext uri="{FF2B5EF4-FFF2-40B4-BE49-F238E27FC236}">
                <a16:creationId xmlns:a16="http://schemas.microsoft.com/office/drawing/2014/main" id="{2424890C-154C-8C40-9590-38AEA24308C0}"/>
              </a:ext>
            </a:extLst>
          </p:cNvPr>
          <p:cNvCxnSpPr/>
          <p:nvPr/>
        </p:nvCxnSpPr>
        <p:spPr>
          <a:xfrm>
            <a:off x="4658528" y="4503844"/>
            <a:ext cx="245723" cy="0"/>
          </a:xfrm>
          <a:prstGeom prst="straightConnector1">
            <a:avLst/>
          </a:prstGeom>
          <a:ln w="50800">
            <a:solidFill>
              <a:srgbClr val="00FA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C2F947B-4D69-E04D-A589-03A9F981F781}"/>
              </a:ext>
            </a:extLst>
          </p:cNvPr>
          <p:cNvSpPr txBox="1"/>
          <p:nvPr/>
        </p:nvSpPr>
        <p:spPr>
          <a:xfrm>
            <a:off x="637702" y="2490105"/>
            <a:ext cx="2936344" cy="369332"/>
          </a:xfrm>
          <a:prstGeom prst="rect">
            <a:avLst/>
          </a:prstGeom>
          <a:solidFill>
            <a:schemeClr val="bg1"/>
          </a:solidFill>
        </p:spPr>
        <p:txBody>
          <a:bodyPr wrap="square" lIns="0" tIns="0" rIns="0" bIns="0" rtlCol="0">
            <a:spAutoFit/>
          </a:bodyPr>
          <a:lstStyle/>
          <a:p>
            <a:pPr algn="ctr"/>
            <a:r>
              <a:rPr lang="en-US" sz="2400" b="1" dirty="0"/>
              <a:t>Geometry</a:t>
            </a:r>
          </a:p>
        </p:txBody>
      </p:sp>
      <p:sp>
        <p:nvSpPr>
          <p:cNvPr id="24" name="TextBox 23">
            <a:extLst>
              <a:ext uri="{FF2B5EF4-FFF2-40B4-BE49-F238E27FC236}">
                <a16:creationId xmlns:a16="http://schemas.microsoft.com/office/drawing/2014/main" id="{6316BD95-1733-C64C-B063-F09E6384416A}"/>
              </a:ext>
            </a:extLst>
          </p:cNvPr>
          <p:cNvSpPr txBox="1"/>
          <p:nvPr/>
        </p:nvSpPr>
        <p:spPr>
          <a:xfrm>
            <a:off x="5268600" y="5165387"/>
            <a:ext cx="6096000" cy="369332"/>
          </a:xfrm>
          <a:prstGeom prst="rect">
            <a:avLst/>
          </a:prstGeom>
          <a:noFill/>
        </p:spPr>
        <p:txBody>
          <a:bodyPr wrap="square">
            <a:spAutoFit/>
          </a:bodyPr>
          <a:lstStyle/>
          <a:p>
            <a:r>
              <a:rPr lang="en-US" b="1" dirty="0"/>
              <a:t>Mantle transition zone</a:t>
            </a:r>
          </a:p>
        </p:txBody>
      </p:sp>
      <p:sp>
        <p:nvSpPr>
          <p:cNvPr id="25" name="TextBox 24">
            <a:extLst>
              <a:ext uri="{FF2B5EF4-FFF2-40B4-BE49-F238E27FC236}">
                <a16:creationId xmlns:a16="http://schemas.microsoft.com/office/drawing/2014/main" id="{6C0A6F46-1B21-B84F-B115-6F21587FBE96}"/>
              </a:ext>
            </a:extLst>
          </p:cNvPr>
          <p:cNvSpPr txBox="1"/>
          <p:nvPr/>
        </p:nvSpPr>
        <p:spPr>
          <a:xfrm>
            <a:off x="4995084" y="2899248"/>
            <a:ext cx="6096000" cy="369332"/>
          </a:xfrm>
          <a:prstGeom prst="rect">
            <a:avLst/>
          </a:prstGeom>
          <a:noFill/>
        </p:spPr>
        <p:txBody>
          <a:bodyPr wrap="square">
            <a:spAutoFit/>
          </a:bodyPr>
          <a:lstStyle/>
          <a:p>
            <a:r>
              <a:rPr lang="en-US" b="1" dirty="0"/>
              <a:t>Mantle transition zone</a:t>
            </a:r>
          </a:p>
        </p:txBody>
      </p:sp>
    </p:spTree>
    <p:extLst>
      <p:ext uri="{BB962C8B-B14F-4D97-AF65-F5344CB8AC3E}">
        <p14:creationId xmlns:p14="http://schemas.microsoft.com/office/powerpoint/2010/main" val="28113644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526DB5C-DF8E-5148-8A8A-DF1ACC9AB0CE}"/>
              </a:ext>
            </a:extLst>
          </p:cNvPr>
          <p:cNvSpPr>
            <a:spLocks noGrp="1"/>
          </p:cNvSpPr>
          <p:nvPr>
            <p:ph type="title"/>
          </p:nvPr>
        </p:nvSpPr>
        <p:spPr>
          <a:xfrm>
            <a:off x="1097280" y="286603"/>
            <a:ext cx="10058400" cy="1450757"/>
          </a:xfrm>
        </p:spPr>
        <p:txBody>
          <a:bodyPr/>
          <a:lstStyle/>
          <a:p>
            <a:r>
              <a:rPr lang="en-US" dirty="0"/>
              <a:t>Receiver function image of </a:t>
            </a:r>
            <a:r>
              <a:rPr lang="en-US" dirty="0" err="1"/>
              <a:t>USArray</a:t>
            </a:r>
            <a:endParaRPr lang="en-US" dirty="0"/>
          </a:p>
        </p:txBody>
      </p:sp>
      <p:pic>
        <p:nvPicPr>
          <p:cNvPr id="8" name="Picture 7">
            <a:extLst>
              <a:ext uri="{FF2B5EF4-FFF2-40B4-BE49-F238E27FC236}">
                <a16:creationId xmlns:a16="http://schemas.microsoft.com/office/drawing/2014/main" id="{7A6F9FF1-8B13-9A4C-9761-46BBE0AA2906}"/>
              </a:ext>
            </a:extLst>
          </p:cNvPr>
          <p:cNvPicPr>
            <a:picLocks noChangeAspect="1"/>
          </p:cNvPicPr>
          <p:nvPr/>
        </p:nvPicPr>
        <p:blipFill>
          <a:blip r:embed="rId2"/>
          <a:stretch>
            <a:fillRect/>
          </a:stretch>
        </p:blipFill>
        <p:spPr>
          <a:xfrm>
            <a:off x="316721" y="1968252"/>
            <a:ext cx="5588000" cy="4191000"/>
          </a:xfrm>
          <a:prstGeom prst="rect">
            <a:avLst/>
          </a:prstGeom>
        </p:spPr>
      </p:pic>
      <p:pic>
        <p:nvPicPr>
          <p:cNvPr id="10" name="Picture 9">
            <a:extLst>
              <a:ext uri="{FF2B5EF4-FFF2-40B4-BE49-F238E27FC236}">
                <a16:creationId xmlns:a16="http://schemas.microsoft.com/office/drawing/2014/main" id="{5FD8205E-1496-2D46-9EA6-B1CD80540336}"/>
              </a:ext>
            </a:extLst>
          </p:cNvPr>
          <p:cNvPicPr>
            <a:picLocks noChangeAspect="1"/>
          </p:cNvPicPr>
          <p:nvPr/>
        </p:nvPicPr>
        <p:blipFill>
          <a:blip r:embed="rId3"/>
          <a:stretch>
            <a:fillRect/>
          </a:stretch>
        </p:blipFill>
        <p:spPr>
          <a:xfrm>
            <a:off x="6287280" y="1968252"/>
            <a:ext cx="5583936" cy="4187952"/>
          </a:xfrm>
          <a:prstGeom prst="rect">
            <a:avLst/>
          </a:prstGeom>
        </p:spPr>
      </p:pic>
      <p:sp>
        <p:nvSpPr>
          <p:cNvPr id="11" name="TextBox 10">
            <a:extLst>
              <a:ext uri="{FF2B5EF4-FFF2-40B4-BE49-F238E27FC236}">
                <a16:creationId xmlns:a16="http://schemas.microsoft.com/office/drawing/2014/main" id="{BD3ED596-64DC-434B-86F3-D1B631B22031}"/>
              </a:ext>
            </a:extLst>
          </p:cNvPr>
          <p:cNvSpPr txBox="1"/>
          <p:nvPr/>
        </p:nvSpPr>
        <p:spPr>
          <a:xfrm>
            <a:off x="5206173" y="6448359"/>
            <a:ext cx="1779654" cy="369332"/>
          </a:xfrm>
          <a:prstGeom prst="rect">
            <a:avLst/>
          </a:prstGeom>
          <a:noFill/>
        </p:spPr>
        <p:txBody>
          <a:bodyPr wrap="none" rtlCol="0">
            <a:spAutoFit/>
          </a:bodyPr>
          <a:lstStyle/>
          <a:p>
            <a:r>
              <a:rPr lang="en-US" b="1" dirty="0"/>
              <a:t>Chen et al., 2022</a:t>
            </a:r>
          </a:p>
        </p:txBody>
      </p:sp>
      <p:sp>
        <p:nvSpPr>
          <p:cNvPr id="12" name="TextBox 11">
            <a:extLst>
              <a:ext uri="{FF2B5EF4-FFF2-40B4-BE49-F238E27FC236}">
                <a16:creationId xmlns:a16="http://schemas.microsoft.com/office/drawing/2014/main" id="{5C312033-951F-3E4D-88EC-7318F39F2AB6}"/>
              </a:ext>
            </a:extLst>
          </p:cNvPr>
          <p:cNvSpPr txBox="1"/>
          <p:nvPr/>
        </p:nvSpPr>
        <p:spPr>
          <a:xfrm>
            <a:off x="1982019" y="1818627"/>
            <a:ext cx="2022004" cy="461665"/>
          </a:xfrm>
          <a:prstGeom prst="rect">
            <a:avLst/>
          </a:prstGeom>
          <a:solidFill>
            <a:schemeClr val="bg1"/>
          </a:solidFill>
        </p:spPr>
        <p:txBody>
          <a:bodyPr wrap="square" rtlCol="0">
            <a:spAutoFit/>
          </a:bodyPr>
          <a:lstStyle/>
          <a:p>
            <a:pPr algn="ctr"/>
            <a:r>
              <a:rPr lang="en-US" sz="2400" b="1" dirty="0"/>
              <a:t>Raw image</a:t>
            </a:r>
          </a:p>
        </p:txBody>
      </p:sp>
      <p:sp>
        <p:nvSpPr>
          <p:cNvPr id="13" name="TextBox 12">
            <a:extLst>
              <a:ext uri="{FF2B5EF4-FFF2-40B4-BE49-F238E27FC236}">
                <a16:creationId xmlns:a16="http://schemas.microsoft.com/office/drawing/2014/main" id="{5FBADA01-2736-C149-A2DC-4FF95FAFEB2B}"/>
              </a:ext>
            </a:extLst>
          </p:cNvPr>
          <p:cNvSpPr txBox="1"/>
          <p:nvPr/>
        </p:nvSpPr>
        <p:spPr>
          <a:xfrm>
            <a:off x="7611076" y="1831466"/>
            <a:ext cx="2936344" cy="461665"/>
          </a:xfrm>
          <a:prstGeom prst="rect">
            <a:avLst/>
          </a:prstGeom>
          <a:solidFill>
            <a:schemeClr val="bg1"/>
          </a:solidFill>
        </p:spPr>
        <p:txBody>
          <a:bodyPr wrap="square" rtlCol="0">
            <a:spAutoFit/>
          </a:bodyPr>
          <a:lstStyle/>
          <a:p>
            <a:pPr algn="ctr"/>
            <a:r>
              <a:rPr lang="en-US" sz="2400" b="1" dirty="0"/>
              <a:t>Reconstructed image</a:t>
            </a:r>
          </a:p>
        </p:txBody>
      </p:sp>
      <p:sp>
        <p:nvSpPr>
          <p:cNvPr id="9" name="TextBox 8">
            <a:extLst>
              <a:ext uri="{FF2B5EF4-FFF2-40B4-BE49-F238E27FC236}">
                <a16:creationId xmlns:a16="http://schemas.microsoft.com/office/drawing/2014/main" id="{771827C4-ECA5-1A47-AE9B-1C4B661B0F81}"/>
              </a:ext>
            </a:extLst>
          </p:cNvPr>
          <p:cNvSpPr txBox="1"/>
          <p:nvPr/>
        </p:nvSpPr>
        <p:spPr>
          <a:xfrm>
            <a:off x="5478432" y="4074448"/>
            <a:ext cx="1148608" cy="369332"/>
          </a:xfrm>
          <a:prstGeom prst="rect">
            <a:avLst/>
          </a:prstGeom>
          <a:noFill/>
        </p:spPr>
        <p:txBody>
          <a:bodyPr wrap="square" rtlCol="0">
            <a:spAutoFit/>
          </a:bodyPr>
          <a:lstStyle/>
          <a:p>
            <a:pPr algn="ctr"/>
            <a:r>
              <a:rPr lang="en-US" b="1" dirty="0"/>
              <a:t>410 km</a:t>
            </a:r>
          </a:p>
        </p:txBody>
      </p:sp>
      <p:sp>
        <p:nvSpPr>
          <p:cNvPr id="14" name="TextBox 13">
            <a:extLst>
              <a:ext uri="{FF2B5EF4-FFF2-40B4-BE49-F238E27FC236}">
                <a16:creationId xmlns:a16="http://schemas.microsoft.com/office/drawing/2014/main" id="{78EFA37B-5E8C-6E49-9DFC-8ACDBEB2C535}"/>
              </a:ext>
            </a:extLst>
          </p:cNvPr>
          <p:cNvSpPr txBox="1"/>
          <p:nvPr/>
        </p:nvSpPr>
        <p:spPr>
          <a:xfrm>
            <a:off x="5490958" y="4443780"/>
            <a:ext cx="1148608" cy="369332"/>
          </a:xfrm>
          <a:prstGeom prst="rect">
            <a:avLst/>
          </a:prstGeom>
          <a:noFill/>
        </p:spPr>
        <p:txBody>
          <a:bodyPr wrap="square" rtlCol="0">
            <a:spAutoFit/>
          </a:bodyPr>
          <a:lstStyle/>
          <a:p>
            <a:pPr algn="ctr"/>
            <a:r>
              <a:rPr lang="en-US" b="1" dirty="0"/>
              <a:t>660 km</a:t>
            </a:r>
          </a:p>
        </p:txBody>
      </p:sp>
      <p:sp>
        <p:nvSpPr>
          <p:cNvPr id="15" name="TextBox 14">
            <a:extLst>
              <a:ext uri="{FF2B5EF4-FFF2-40B4-BE49-F238E27FC236}">
                <a16:creationId xmlns:a16="http://schemas.microsoft.com/office/drawing/2014/main" id="{FAE58DB2-A850-1A4F-BBAF-F77C93B46401}"/>
              </a:ext>
            </a:extLst>
          </p:cNvPr>
          <p:cNvSpPr txBox="1"/>
          <p:nvPr/>
        </p:nvSpPr>
        <p:spPr>
          <a:xfrm>
            <a:off x="5629943" y="3285926"/>
            <a:ext cx="845585" cy="369332"/>
          </a:xfrm>
          <a:prstGeom prst="rect">
            <a:avLst/>
          </a:prstGeom>
          <a:noFill/>
        </p:spPr>
        <p:txBody>
          <a:bodyPr wrap="square" rtlCol="0">
            <a:spAutoFit/>
          </a:bodyPr>
          <a:lstStyle/>
          <a:p>
            <a:pPr algn="ctr"/>
            <a:r>
              <a:rPr lang="en-US" b="1" dirty="0"/>
              <a:t>Moho</a:t>
            </a:r>
          </a:p>
        </p:txBody>
      </p:sp>
      <p:cxnSp>
        <p:nvCxnSpPr>
          <p:cNvPr id="16" name="Straight Arrow Connector 15">
            <a:extLst>
              <a:ext uri="{FF2B5EF4-FFF2-40B4-BE49-F238E27FC236}">
                <a16:creationId xmlns:a16="http://schemas.microsoft.com/office/drawing/2014/main" id="{59CDBA26-4E8B-FD4A-ABD9-5F2F0A192554}"/>
              </a:ext>
            </a:extLst>
          </p:cNvPr>
          <p:cNvCxnSpPr>
            <a:cxnSpLocks/>
          </p:cNvCxnSpPr>
          <p:nvPr/>
        </p:nvCxnSpPr>
        <p:spPr>
          <a:xfrm>
            <a:off x="6287280" y="3470592"/>
            <a:ext cx="1444046" cy="0"/>
          </a:xfrm>
          <a:prstGeom prst="straightConnector1">
            <a:avLst/>
          </a:prstGeom>
          <a:ln w="50800">
            <a:solidFill>
              <a:srgbClr val="00FA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B24D8AC-2741-704C-B5A5-E503EA23EF4D}"/>
              </a:ext>
            </a:extLst>
          </p:cNvPr>
          <p:cNvCxnSpPr>
            <a:cxnSpLocks/>
          </p:cNvCxnSpPr>
          <p:nvPr/>
        </p:nvCxnSpPr>
        <p:spPr>
          <a:xfrm flipV="1">
            <a:off x="6475528" y="4259114"/>
            <a:ext cx="1135548" cy="21376"/>
          </a:xfrm>
          <a:prstGeom prst="straightConnector1">
            <a:avLst/>
          </a:prstGeom>
          <a:ln w="50800">
            <a:solidFill>
              <a:srgbClr val="00FA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AAF241B-4065-5D45-BFF2-C7F6EEC23B8B}"/>
              </a:ext>
            </a:extLst>
          </p:cNvPr>
          <p:cNvCxnSpPr>
            <a:cxnSpLocks/>
          </p:cNvCxnSpPr>
          <p:nvPr/>
        </p:nvCxnSpPr>
        <p:spPr>
          <a:xfrm>
            <a:off x="6475528" y="4628446"/>
            <a:ext cx="1135548" cy="0"/>
          </a:xfrm>
          <a:prstGeom prst="straightConnector1">
            <a:avLst/>
          </a:prstGeom>
          <a:ln w="50800">
            <a:solidFill>
              <a:srgbClr val="00FA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332CD21-9F77-3540-81D3-DCA61654A554}"/>
              </a:ext>
            </a:extLst>
          </p:cNvPr>
          <p:cNvCxnSpPr>
            <a:cxnSpLocks/>
            <a:stCxn id="15" idx="1"/>
          </p:cNvCxnSpPr>
          <p:nvPr/>
        </p:nvCxnSpPr>
        <p:spPr>
          <a:xfrm flipH="1">
            <a:off x="3657600" y="3470592"/>
            <a:ext cx="1972343" cy="152400"/>
          </a:xfrm>
          <a:prstGeom prst="straightConnector1">
            <a:avLst/>
          </a:prstGeom>
          <a:ln w="50800">
            <a:solidFill>
              <a:srgbClr val="00FA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DB77D7A-192C-6840-9429-8029FBCE832D}"/>
              </a:ext>
            </a:extLst>
          </p:cNvPr>
          <p:cNvCxnSpPr>
            <a:cxnSpLocks/>
          </p:cNvCxnSpPr>
          <p:nvPr/>
        </p:nvCxnSpPr>
        <p:spPr>
          <a:xfrm flipH="1">
            <a:off x="3657600" y="4253866"/>
            <a:ext cx="1972343" cy="33149"/>
          </a:xfrm>
          <a:prstGeom prst="straightConnector1">
            <a:avLst/>
          </a:prstGeom>
          <a:ln w="50800">
            <a:solidFill>
              <a:srgbClr val="00FA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6B785F7-2AFE-4442-9459-95A8CE3C1D8F}"/>
              </a:ext>
            </a:extLst>
          </p:cNvPr>
          <p:cNvCxnSpPr>
            <a:cxnSpLocks/>
            <a:stCxn id="14" idx="1"/>
          </p:cNvCxnSpPr>
          <p:nvPr/>
        </p:nvCxnSpPr>
        <p:spPr>
          <a:xfrm flipH="1">
            <a:off x="3657600" y="4628446"/>
            <a:ext cx="1833358" cy="152400"/>
          </a:xfrm>
          <a:prstGeom prst="straightConnector1">
            <a:avLst/>
          </a:prstGeom>
          <a:ln w="50800">
            <a:solidFill>
              <a:srgbClr val="00FA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01606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778827-4789-564A-B1EB-9CF582D0C2B9}"/>
              </a:ext>
            </a:extLst>
          </p:cNvPr>
          <p:cNvPicPr>
            <a:picLocks noChangeAspect="1"/>
          </p:cNvPicPr>
          <p:nvPr/>
        </p:nvPicPr>
        <p:blipFill>
          <a:blip r:embed="rId2"/>
          <a:stretch>
            <a:fillRect/>
          </a:stretch>
        </p:blipFill>
        <p:spPr>
          <a:xfrm>
            <a:off x="515508" y="1901952"/>
            <a:ext cx="5873055" cy="4407408"/>
          </a:xfrm>
          <a:prstGeom prst="rect">
            <a:avLst/>
          </a:prstGeom>
        </p:spPr>
      </p:pic>
      <p:pic>
        <p:nvPicPr>
          <p:cNvPr id="7" name="Picture 6">
            <a:extLst>
              <a:ext uri="{FF2B5EF4-FFF2-40B4-BE49-F238E27FC236}">
                <a16:creationId xmlns:a16="http://schemas.microsoft.com/office/drawing/2014/main" id="{941F5C55-06C1-B741-BFDC-7DC57463040F}"/>
              </a:ext>
            </a:extLst>
          </p:cNvPr>
          <p:cNvPicPr>
            <a:picLocks noChangeAspect="1"/>
          </p:cNvPicPr>
          <p:nvPr/>
        </p:nvPicPr>
        <p:blipFill>
          <a:blip r:embed="rId3"/>
          <a:stretch>
            <a:fillRect/>
          </a:stretch>
        </p:blipFill>
        <p:spPr>
          <a:xfrm>
            <a:off x="6096000" y="1901952"/>
            <a:ext cx="5873053" cy="4407408"/>
          </a:xfrm>
          <a:prstGeom prst="rect">
            <a:avLst/>
          </a:prstGeom>
        </p:spPr>
      </p:pic>
      <p:pic>
        <p:nvPicPr>
          <p:cNvPr id="8" name="Picture 7">
            <a:extLst>
              <a:ext uri="{FF2B5EF4-FFF2-40B4-BE49-F238E27FC236}">
                <a16:creationId xmlns:a16="http://schemas.microsoft.com/office/drawing/2014/main" id="{0DE77F6F-3C2A-EA42-BBDF-EBFB5C055544}"/>
              </a:ext>
            </a:extLst>
          </p:cNvPr>
          <p:cNvPicPr>
            <a:picLocks noChangeAspect="1"/>
          </p:cNvPicPr>
          <p:nvPr/>
        </p:nvPicPr>
        <p:blipFill>
          <a:blip r:embed="rId4"/>
          <a:stretch>
            <a:fillRect/>
          </a:stretch>
        </p:blipFill>
        <p:spPr>
          <a:xfrm>
            <a:off x="264048" y="210445"/>
            <a:ext cx="2822052" cy="1492995"/>
          </a:xfrm>
          <a:prstGeom prst="rect">
            <a:avLst/>
          </a:prstGeom>
        </p:spPr>
      </p:pic>
      <p:sp>
        <p:nvSpPr>
          <p:cNvPr id="9" name="TextBox 8">
            <a:extLst>
              <a:ext uri="{FF2B5EF4-FFF2-40B4-BE49-F238E27FC236}">
                <a16:creationId xmlns:a16="http://schemas.microsoft.com/office/drawing/2014/main" id="{C573EEB9-AFEA-514C-805C-1233D62F005E}"/>
              </a:ext>
            </a:extLst>
          </p:cNvPr>
          <p:cNvSpPr txBox="1"/>
          <p:nvPr/>
        </p:nvSpPr>
        <p:spPr>
          <a:xfrm>
            <a:off x="5206173" y="6448359"/>
            <a:ext cx="1779654" cy="369332"/>
          </a:xfrm>
          <a:prstGeom prst="rect">
            <a:avLst/>
          </a:prstGeom>
          <a:noFill/>
        </p:spPr>
        <p:txBody>
          <a:bodyPr wrap="none" rtlCol="0">
            <a:spAutoFit/>
          </a:bodyPr>
          <a:lstStyle/>
          <a:p>
            <a:r>
              <a:rPr lang="en-US" b="1" dirty="0"/>
              <a:t>Chen et al., 2022</a:t>
            </a:r>
          </a:p>
        </p:txBody>
      </p:sp>
      <p:sp>
        <p:nvSpPr>
          <p:cNvPr id="10" name="Rectangle 9">
            <a:extLst>
              <a:ext uri="{FF2B5EF4-FFF2-40B4-BE49-F238E27FC236}">
                <a16:creationId xmlns:a16="http://schemas.microsoft.com/office/drawing/2014/main" id="{3E76D801-94D6-B24A-823C-8A798E50F970}"/>
              </a:ext>
            </a:extLst>
          </p:cNvPr>
          <p:cNvSpPr/>
          <p:nvPr/>
        </p:nvSpPr>
        <p:spPr>
          <a:xfrm>
            <a:off x="66906" y="2110737"/>
            <a:ext cx="5913120" cy="414937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43280A5-A7F8-8842-A17C-C59C85B3DFA2}"/>
              </a:ext>
            </a:extLst>
          </p:cNvPr>
          <p:cNvSpPr/>
          <p:nvPr/>
        </p:nvSpPr>
        <p:spPr>
          <a:xfrm>
            <a:off x="6046932" y="2098799"/>
            <a:ext cx="6052352" cy="4149378"/>
          </a:xfrm>
          <a:prstGeom prst="rect">
            <a:avLst/>
          </a:prstGeom>
          <a:noFill/>
          <a:ln w="508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516A1359-7AA0-6543-B453-E5D6B027AD3F}"/>
              </a:ext>
            </a:extLst>
          </p:cNvPr>
          <p:cNvSpPr>
            <a:spLocks noGrp="1"/>
          </p:cNvSpPr>
          <p:nvPr>
            <p:ph type="title"/>
          </p:nvPr>
        </p:nvSpPr>
        <p:spPr>
          <a:xfrm>
            <a:off x="3086100" y="157054"/>
            <a:ext cx="8653026" cy="1589756"/>
          </a:xfrm>
        </p:spPr>
        <p:txBody>
          <a:bodyPr/>
          <a:lstStyle/>
          <a:p>
            <a:r>
              <a:rPr lang="en-US" dirty="0"/>
              <a:t>Receiver function images</a:t>
            </a:r>
          </a:p>
        </p:txBody>
      </p:sp>
      <p:cxnSp>
        <p:nvCxnSpPr>
          <p:cNvPr id="13" name="Straight Arrow Connector 12">
            <a:extLst>
              <a:ext uri="{FF2B5EF4-FFF2-40B4-BE49-F238E27FC236}">
                <a16:creationId xmlns:a16="http://schemas.microsoft.com/office/drawing/2014/main" id="{9F2EB813-75B1-6240-ADF5-3BFAE28BAFB9}"/>
              </a:ext>
            </a:extLst>
          </p:cNvPr>
          <p:cNvCxnSpPr>
            <a:cxnSpLocks/>
          </p:cNvCxnSpPr>
          <p:nvPr/>
        </p:nvCxnSpPr>
        <p:spPr>
          <a:xfrm>
            <a:off x="524511" y="1525606"/>
            <a:ext cx="473016" cy="535886"/>
          </a:xfrm>
          <a:prstGeom prst="straightConnector1">
            <a:avLst/>
          </a:prstGeom>
          <a:ln w="50800">
            <a:solidFill>
              <a:srgbClr val="00FA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2D830D8-5BD1-5443-B654-BBB2D824665E}"/>
              </a:ext>
            </a:extLst>
          </p:cNvPr>
          <p:cNvSpPr txBox="1"/>
          <p:nvPr/>
        </p:nvSpPr>
        <p:spPr>
          <a:xfrm>
            <a:off x="3800627" y="5449046"/>
            <a:ext cx="2022004" cy="461665"/>
          </a:xfrm>
          <a:prstGeom prst="rect">
            <a:avLst/>
          </a:prstGeom>
          <a:noFill/>
        </p:spPr>
        <p:txBody>
          <a:bodyPr wrap="square" rtlCol="0">
            <a:spAutoFit/>
          </a:bodyPr>
          <a:lstStyle/>
          <a:p>
            <a:pPr algn="ctr"/>
            <a:r>
              <a:rPr lang="en-US" sz="2400" b="1" dirty="0">
                <a:solidFill>
                  <a:srgbClr val="00FA00"/>
                </a:solidFill>
                <a:highlight>
                  <a:srgbClr val="000000"/>
                </a:highlight>
              </a:rPr>
              <a:t>Reconstructed</a:t>
            </a:r>
          </a:p>
        </p:txBody>
      </p:sp>
      <p:cxnSp>
        <p:nvCxnSpPr>
          <p:cNvPr id="17" name="Straight Arrow Connector 16">
            <a:extLst>
              <a:ext uri="{FF2B5EF4-FFF2-40B4-BE49-F238E27FC236}">
                <a16:creationId xmlns:a16="http://schemas.microsoft.com/office/drawing/2014/main" id="{1C905CF2-FD5C-834C-B239-52A098ACC113}"/>
              </a:ext>
            </a:extLst>
          </p:cNvPr>
          <p:cNvCxnSpPr>
            <a:cxnSpLocks/>
          </p:cNvCxnSpPr>
          <p:nvPr/>
        </p:nvCxnSpPr>
        <p:spPr>
          <a:xfrm>
            <a:off x="1257990" y="1566229"/>
            <a:ext cx="4867462" cy="495263"/>
          </a:xfrm>
          <a:prstGeom prst="straightConnector1">
            <a:avLst/>
          </a:prstGeom>
          <a:ln w="50800">
            <a:solidFill>
              <a:srgbClr val="00FA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683A3B9-6312-6647-A0B7-8D49DC95A989}"/>
              </a:ext>
            </a:extLst>
          </p:cNvPr>
          <p:cNvSpPr txBox="1"/>
          <p:nvPr/>
        </p:nvSpPr>
        <p:spPr>
          <a:xfrm>
            <a:off x="1283750" y="5449046"/>
            <a:ext cx="2022004" cy="461665"/>
          </a:xfrm>
          <a:prstGeom prst="rect">
            <a:avLst/>
          </a:prstGeom>
          <a:noFill/>
        </p:spPr>
        <p:txBody>
          <a:bodyPr wrap="square" rtlCol="0">
            <a:spAutoFit/>
          </a:bodyPr>
          <a:lstStyle/>
          <a:p>
            <a:pPr algn="ctr"/>
            <a:r>
              <a:rPr lang="en-US" sz="2400" b="1" dirty="0">
                <a:solidFill>
                  <a:srgbClr val="00FA00"/>
                </a:solidFill>
                <a:highlight>
                  <a:srgbClr val="000000"/>
                </a:highlight>
              </a:rPr>
              <a:t>Raw</a:t>
            </a:r>
          </a:p>
        </p:txBody>
      </p:sp>
      <p:sp>
        <p:nvSpPr>
          <p:cNvPr id="24" name="TextBox 23">
            <a:extLst>
              <a:ext uri="{FF2B5EF4-FFF2-40B4-BE49-F238E27FC236}">
                <a16:creationId xmlns:a16="http://schemas.microsoft.com/office/drawing/2014/main" id="{D3030875-C104-B14E-B6FF-1461191CBD5E}"/>
              </a:ext>
            </a:extLst>
          </p:cNvPr>
          <p:cNvSpPr txBox="1"/>
          <p:nvPr/>
        </p:nvSpPr>
        <p:spPr>
          <a:xfrm>
            <a:off x="9432434" y="5449046"/>
            <a:ext cx="2022004" cy="461665"/>
          </a:xfrm>
          <a:prstGeom prst="rect">
            <a:avLst/>
          </a:prstGeom>
          <a:noFill/>
        </p:spPr>
        <p:txBody>
          <a:bodyPr wrap="square" rtlCol="0">
            <a:spAutoFit/>
          </a:bodyPr>
          <a:lstStyle/>
          <a:p>
            <a:pPr algn="ctr"/>
            <a:r>
              <a:rPr lang="en-US" sz="2400" b="1" dirty="0">
                <a:solidFill>
                  <a:srgbClr val="00FA00"/>
                </a:solidFill>
                <a:highlight>
                  <a:srgbClr val="000000"/>
                </a:highlight>
              </a:rPr>
              <a:t>Reconstructed</a:t>
            </a:r>
          </a:p>
        </p:txBody>
      </p:sp>
      <p:sp>
        <p:nvSpPr>
          <p:cNvPr id="25" name="TextBox 24">
            <a:extLst>
              <a:ext uri="{FF2B5EF4-FFF2-40B4-BE49-F238E27FC236}">
                <a16:creationId xmlns:a16="http://schemas.microsoft.com/office/drawing/2014/main" id="{8D2CB1EA-0684-504E-AD0A-0DAEBB45C379}"/>
              </a:ext>
            </a:extLst>
          </p:cNvPr>
          <p:cNvSpPr txBox="1"/>
          <p:nvPr/>
        </p:nvSpPr>
        <p:spPr>
          <a:xfrm>
            <a:off x="6915557" y="5449046"/>
            <a:ext cx="2022004" cy="461665"/>
          </a:xfrm>
          <a:prstGeom prst="rect">
            <a:avLst/>
          </a:prstGeom>
          <a:noFill/>
        </p:spPr>
        <p:txBody>
          <a:bodyPr wrap="square" rtlCol="0">
            <a:spAutoFit/>
          </a:bodyPr>
          <a:lstStyle/>
          <a:p>
            <a:pPr algn="ctr"/>
            <a:r>
              <a:rPr lang="en-US" sz="2400" b="1" dirty="0">
                <a:solidFill>
                  <a:srgbClr val="00FA00"/>
                </a:solidFill>
                <a:highlight>
                  <a:srgbClr val="000000"/>
                </a:highlight>
              </a:rPr>
              <a:t>Raw</a:t>
            </a:r>
          </a:p>
        </p:txBody>
      </p:sp>
      <p:sp>
        <p:nvSpPr>
          <p:cNvPr id="15" name="TextBox 14">
            <a:extLst>
              <a:ext uri="{FF2B5EF4-FFF2-40B4-BE49-F238E27FC236}">
                <a16:creationId xmlns:a16="http://schemas.microsoft.com/office/drawing/2014/main" id="{1B7EA381-8354-E84A-B8F0-54A488B5F7F4}"/>
              </a:ext>
            </a:extLst>
          </p:cNvPr>
          <p:cNvSpPr txBox="1"/>
          <p:nvPr/>
        </p:nvSpPr>
        <p:spPr>
          <a:xfrm>
            <a:off x="11177943" y="3372427"/>
            <a:ext cx="1148608" cy="369332"/>
          </a:xfrm>
          <a:prstGeom prst="rect">
            <a:avLst/>
          </a:prstGeom>
          <a:noFill/>
        </p:spPr>
        <p:txBody>
          <a:bodyPr wrap="square" rtlCol="0">
            <a:spAutoFit/>
          </a:bodyPr>
          <a:lstStyle/>
          <a:p>
            <a:pPr algn="ctr"/>
            <a:r>
              <a:rPr lang="en-US" b="1" dirty="0"/>
              <a:t>410 km</a:t>
            </a:r>
          </a:p>
        </p:txBody>
      </p:sp>
      <p:sp>
        <p:nvSpPr>
          <p:cNvPr id="16" name="TextBox 15">
            <a:extLst>
              <a:ext uri="{FF2B5EF4-FFF2-40B4-BE49-F238E27FC236}">
                <a16:creationId xmlns:a16="http://schemas.microsoft.com/office/drawing/2014/main" id="{0992C8F6-DC3F-2245-95F4-5725B845D885}"/>
              </a:ext>
            </a:extLst>
          </p:cNvPr>
          <p:cNvSpPr txBox="1"/>
          <p:nvPr/>
        </p:nvSpPr>
        <p:spPr>
          <a:xfrm>
            <a:off x="11164822" y="4215571"/>
            <a:ext cx="1148608" cy="369332"/>
          </a:xfrm>
          <a:prstGeom prst="rect">
            <a:avLst/>
          </a:prstGeom>
          <a:noFill/>
        </p:spPr>
        <p:txBody>
          <a:bodyPr wrap="square" rtlCol="0">
            <a:spAutoFit/>
          </a:bodyPr>
          <a:lstStyle/>
          <a:p>
            <a:pPr algn="ctr"/>
            <a:r>
              <a:rPr lang="en-US" b="1" dirty="0"/>
              <a:t>660 km</a:t>
            </a:r>
          </a:p>
        </p:txBody>
      </p:sp>
      <p:sp>
        <p:nvSpPr>
          <p:cNvPr id="18" name="TextBox 17">
            <a:extLst>
              <a:ext uri="{FF2B5EF4-FFF2-40B4-BE49-F238E27FC236}">
                <a16:creationId xmlns:a16="http://schemas.microsoft.com/office/drawing/2014/main" id="{89B84657-887F-794E-8DD0-95446CDC6B91}"/>
              </a:ext>
            </a:extLst>
          </p:cNvPr>
          <p:cNvSpPr txBox="1"/>
          <p:nvPr/>
        </p:nvSpPr>
        <p:spPr>
          <a:xfrm>
            <a:off x="11329455" y="2173067"/>
            <a:ext cx="845585" cy="369332"/>
          </a:xfrm>
          <a:prstGeom prst="rect">
            <a:avLst/>
          </a:prstGeom>
          <a:noFill/>
        </p:spPr>
        <p:txBody>
          <a:bodyPr wrap="square" rtlCol="0">
            <a:spAutoFit/>
          </a:bodyPr>
          <a:lstStyle/>
          <a:p>
            <a:pPr algn="ctr"/>
            <a:r>
              <a:rPr lang="en-US" b="1" dirty="0"/>
              <a:t>Moho</a:t>
            </a:r>
          </a:p>
        </p:txBody>
      </p:sp>
      <p:cxnSp>
        <p:nvCxnSpPr>
          <p:cNvPr id="19" name="Straight Arrow Connector 18">
            <a:extLst>
              <a:ext uri="{FF2B5EF4-FFF2-40B4-BE49-F238E27FC236}">
                <a16:creationId xmlns:a16="http://schemas.microsoft.com/office/drawing/2014/main" id="{91FCC940-A8E9-144E-835B-CD73941D3499}"/>
              </a:ext>
            </a:extLst>
          </p:cNvPr>
          <p:cNvCxnSpPr>
            <a:cxnSpLocks/>
          </p:cNvCxnSpPr>
          <p:nvPr/>
        </p:nvCxnSpPr>
        <p:spPr>
          <a:xfrm flipH="1">
            <a:off x="11287558" y="2485138"/>
            <a:ext cx="388933" cy="0"/>
          </a:xfrm>
          <a:prstGeom prst="straightConnector1">
            <a:avLst/>
          </a:prstGeom>
          <a:ln w="50800">
            <a:solidFill>
              <a:srgbClr val="00FA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C415FB5-D208-FE46-942E-B824D3D00D73}"/>
              </a:ext>
            </a:extLst>
          </p:cNvPr>
          <p:cNvCxnSpPr>
            <a:cxnSpLocks/>
          </p:cNvCxnSpPr>
          <p:nvPr/>
        </p:nvCxnSpPr>
        <p:spPr>
          <a:xfrm flipH="1">
            <a:off x="11314700" y="3775873"/>
            <a:ext cx="388933" cy="0"/>
          </a:xfrm>
          <a:prstGeom prst="straightConnector1">
            <a:avLst/>
          </a:prstGeom>
          <a:ln w="50800">
            <a:solidFill>
              <a:srgbClr val="00FA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FEF3193-2D3D-7743-AAA3-2ADCF4A652CC}"/>
              </a:ext>
            </a:extLst>
          </p:cNvPr>
          <p:cNvCxnSpPr>
            <a:cxnSpLocks/>
          </p:cNvCxnSpPr>
          <p:nvPr/>
        </p:nvCxnSpPr>
        <p:spPr>
          <a:xfrm flipH="1">
            <a:off x="11314699" y="4591208"/>
            <a:ext cx="388933" cy="0"/>
          </a:xfrm>
          <a:prstGeom prst="straightConnector1">
            <a:avLst/>
          </a:prstGeom>
          <a:ln w="50800">
            <a:solidFill>
              <a:srgbClr val="00FA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47839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305AA9-3EBC-AD4E-9D6A-77174A1CC881}"/>
              </a:ext>
            </a:extLst>
          </p:cNvPr>
          <p:cNvPicPr>
            <a:picLocks noChangeAspect="1"/>
          </p:cNvPicPr>
          <p:nvPr/>
        </p:nvPicPr>
        <p:blipFill>
          <a:blip r:embed="rId2"/>
          <a:stretch>
            <a:fillRect/>
          </a:stretch>
        </p:blipFill>
        <p:spPr>
          <a:xfrm>
            <a:off x="594360" y="1761490"/>
            <a:ext cx="5877454" cy="4410710"/>
          </a:xfrm>
          <a:prstGeom prst="rect">
            <a:avLst/>
          </a:prstGeom>
        </p:spPr>
      </p:pic>
      <p:pic>
        <p:nvPicPr>
          <p:cNvPr id="7" name="Picture 6">
            <a:extLst>
              <a:ext uri="{FF2B5EF4-FFF2-40B4-BE49-F238E27FC236}">
                <a16:creationId xmlns:a16="http://schemas.microsoft.com/office/drawing/2014/main" id="{06141052-C990-944C-868D-636FA7B09ECC}"/>
              </a:ext>
            </a:extLst>
          </p:cNvPr>
          <p:cNvPicPr>
            <a:picLocks noChangeAspect="1"/>
          </p:cNvPicPr>
          <p:nvPr/>
        </p:nvPicPr>
        <p:blipFill>
          <a:blip r:embed="rId3"/>
          <a:stretch>
            <a:fillRect/>
          </a:stretch>
        </p:blipFill>
        <p:spPr>
          <a:xfrm>
            <a:off x="5880205" y="1761490"/>
            <a:ext cx="5877455" cy="4410710"/>
          </a:xfrm>
          <a:prstGeom prst="rect">
            <a:avLst/>
          </a:prstGeom>
        </p:spPr>
      </p:pic>
      <p:pic>
        <p:nvPicPr>
          <p:cNvPr id="8" name="Picture 7">
            <a:extLst>
              <a:ext uri="{FF2B5EF4-FFF2-40B4-BE49-F238E27FC236}">
                <a16:creationId xmlns:a16="http://schemas.microsoft.com/office/drawing/2014/main" id="{EB1B224F-17C7-DD4C-A8A7-2C88D56CC319}"/>
              </a:ext>
            </a:extLst>
          </p:cNvPr>
          <p:cNvPicPr>
            <a:picLocks noChangeAspect="1"/>
          </p:cNvPicPr>
          <p:nvPr/>
        </p:nvPicPr>
        <p:blipFill>
          <a:blip r:embed="rId4"/>
          <a:stretch>
            <a:fillRect/>
          </a:stretch>
        </p:blipFill>
        <p:spPr>
          <a:xfrm>
            <a:off x="264048" y="210445"/>
            <a:ext cx="2822052" cy="1492995"/>
          </a:xfrm>
          <a:prstGeom prst="rect">
            <a:avLst/>
          </a:prstGeom>
        </p:spPr>
      </p:pic>
      <p:sp>
        <p:nvSpPr>
          <p:cNvPr id="9" name="TextBox 8">
            <a:extLst>
              <a:ext uri="{FF2B5EF4-FFF2-40B4-BE49-F238E27FC236}">
                <a16:creationId xmlns:a16="http://schemas.microsoft.com/office/drawing/2014/main" id="{088713DF-0258-704E-B1B7-959399C8DB9A}"/>
              </a:ext>
            </a:extLst>
          </p:cNvPr>
          <p:cNvSpPr txBox="1"/>
          <p:nvPr/>
        </p:nvSpPr>
        <p:spPr>
          <a:xfrm>
            <a:off x="5206173" y="6448359"/>
            <a:ext cx="1779654" cy="369332"/>
          </a:xfrm>
          <a:prstGeom prst="rect">
            <a:avLst/>
          </a:prstGeom>
          <a:noFill/>
        </p:spPr>
        <p:txBody>
          <a:bodyPr wrap="none" rtlCol="0">
            <a:spAutoFit/>
          </a:bodyPr>
          <a:lstStyle/>
          <a:p>
            <a:r>
              <a:rPr lang="en-US" b="1" dirty="0"/>
              <a:t>Chen et al., 2022</a:t>
            </a:r>
          </a:p>
        </p:txBody>
      </p:sp>
      <p:sp>
        <p:nvSpPr>
          <p:cNvPr id="10" name="Rectangle 9">
            <a:extLst>
              <a:ext uri="{FF2B5EF4-FFF2-40B4-BE49-F238E27FC236}">
                <a16:creationId xmlns:a16="http://schemas.microsoft.com/office/drawing/2014/main" id="{DAEB40AC-5E0C-B540-A331-5EE6C6DFA07C}"/>
              </a:ext>
            </a:extLst>
          </p:cNvPr>
          <p:cNvSpPr/>
          <p:nvPr/>
        </p:nvSpPr>
        <p:spPr>
          <a:xfrm>
            <a:off x="66906" y="1977736"/>
            <a:ext cx="5913120" cy="414937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6957625-AC81-A24C-AC4F-3D90CE085268}"/>
              </a:ext>
            </a:extLst>
          </p:cNvPr>
          <p:cNvSpPr/>
          <p:nvPr/>
        </p:nvSpPr>
        <p:spPr>
          <a:xfrm>
            <a:off x="6046932" y="1965798"/>
            <a:ext cx="5913120" cy="4149378"/>
          </a:xfrm>
          <a:prstGeom prst="rect">
            <a:avLst/>
          </a:prstGeom>
          <a:noFill/>
          <a:ln w="508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F9D4F0F2-6A04-B34F-959E-892EFDE38BDF}"/>
              </a:ext>
            </a:extLst>
          </p:cNvPr>
          <p:cNvSpPr txBox="1"/>
          <p:nvPr/>
        </p:nvSpPr>
        <p:spPr>
          <a:xfrm>
            <a:off x="3791295" y="5282791"/>
            <a:ext cx="2022004" cy="461665"/>
          </a:xfrm>
          <a:prstGeom prst="rect">
            <a:avLst/>
          </a:prstGeom>
          <a:noFill/>
        </p:spPr>
        <p:txBody>
          <a:bodyPr wrap="square" rtlCol="0">
            <a:spAutoFit/>
          </a:bodyPr>
          <a:lstStyle/>
          <a:p>
            <a:pPr algn="ctr"/>
            <a:r>
              <a:rPr lang="en-US" sz="2400" b="1" dirty="0">
                <a:solidFill>
                  <a:srgbClr val="00FA00"/>
                </a:solidFill>
                <a:highlight>
                  <a:srgbClr val="000000"/>
                </a:highlight>
              </a:rPr>
              <a:t>Reconstructed</a:t>
            </a:r>
          </a:p>
        </p:txBody>
      </p:sp>
      <p:sp>
        <p:nvSpPr>
          <p:cNvPr id="13" name="TextBox 12">
            <a:extLst>
              <a:ext uri="{FF2B5EF4-FFF2-40B4-BE49-F238E27FC236}">
                <a16:creationId xmlns:a16="http://schemas.microsoft.com/office/drawing/2014/main" id="{887E371A-1540-E64D-9DEC-335CBDD64E1A}"/>
              </a:ext>
            </a:extLst>
          </p:cNvPr>
          <p:cNvSpPr txBox="1"/>
          <p:nvPr/>
        </p:nvSpPr>
        <p:spPr>
          <a:xfrm>
            <a:off x="1274418" y="5282791"/>
            <a:ext cx="2022004" cy="461665"/>
          </a:xfrm>
          <a:prstGeom prst="rect">
            <a:avLst/>
          </a:prstGeom>
          <a:noFill/>
        </p:spPr>
        <p:txBody>
          <a:bodyPr wrap="square" rtlCol="0">
            <a:spAutoFit/>
          </a:bodyPr>
          <a:lstStyle/>
          <a:p>
            <a:pPr algn="ctr"/>
            <a:r>
              <a:rPr lang="en-US" sz="2400" b="1" dirty="0">
                <a:solidFill>
                  <a:srgbClr val="00FA00"/>
                </a:solidFill>
                <a:highlight>
                  <a:srgbClr val="000000"/>
                </a:highlight>
              </a:rPr>
              <a:t>Raw</a:t>
            </a:r>
          </a:p>
        </p:txBody>
      </p:sp>
      <p:sp>
        <p:nvSpPr>
          <p:cNvPr id="14" name="TextBox 13">
            <a:extLst>
              <a:ext uri="{FF2B5EF4-FFF2-40B4-BE49-F238E27FC236}">
                <a16:creationId xmlns:a16="http://schemas.microsoft.com/office/drawing/2014/main" id="{D2329FA2-F193-7E48-9170-479E3A59DB67}"/>
              </a:ext>
            </a:extLst>
          </p:cNvPr>
          <p:cNvSpPr txBox="1"/>
          <p:nvPr/>
        </p:nvSpPr>
        <p:spPr>
          <a:xfrm>
            <a:off x="9195356" y="5282791"/>
            <a:ext cx="2022004" cy="461665"/>
          </a:xfrm>
          <a:prstGeom prst="rect">
            <a:avLst/>
          </a:prstGeom>
          <a:noFill/>
        </p:spPr>
        <p:txBody>
          <a:bodyPr wrap="square" rtlCol="0">
            <a:spAutoFit/>
          </a:bodyPr>
          <a:lstStyle/>
          <a:p>
            <a:pPr algn="ctr"/>
            <a:r>
              <a:rPr lang="en-US" sz="2400" b="1" dirty="0">
                <a:solidFill>
                  <a:srgbClr val="00FA00"/>
                </a:solidFill>
                <a:highlight>
                  <a:srgbClr val="000000"/>
                </a:highlight>
              </a:rPr>
              <a:t>Reconstructed</a:t>
            </a:r>
          </a:p>
        </p:txBody>
      </p:sp>
      <p:sp>
        <p:nvSpPr>
          <p:cNvPr id="15" name="TextBox 14">
            <a:extLst>
              <a:ext uri="{FF2B5EF4-FFF2-40B4-BE49-F238E27FC236}">
                <a16:creationId xmlns:a16="http://schemas.microsoft.com/office/drawing/2014/main" id="{86181088-6A90-A74A-B4AA-4DA34F61F2C7}"/>
              </a:ext>
            </a:extLst>
          </p:cNvPr>
          <p:cNvSpPr txBox="1"/>
          <p:nvPr/>
        </p:nvSpPr>
        <p:spPr>
          <a:xfrm>
            <a:off x="6678479" y="5282791"/>
            <a:ext cx="2022004" cy="461665"/>
          </a:xfrm>
          <a:prstGeom prst="rect">
            <a:avLst/>
          </a:prstGeom>
          <a:noFill/>
        </p:spPr>
        <p:txBody>
          <a:bodyPr wrap="square" rtlCol="0">
            <a:spAutoFit/>
          </a:bodyPr>
          <a:lstStyle/>
          <a:p>
            <a:pPr algn="ctr"/>
            <a:r>
              <a:rPr lang="en-US" sz="2400" b="1" dirty="0">
                <a:solidFill>
                  <a:srgbClr val="00FA00"/>
                </a:solidFill>
                <a:highlight>
                  <a:srgbClr val="000000"/>
                </a:highlight>
              </a:rPr>
              <a:t>Raw</a:t>
            </a:r>
          </a:p>
        </p:txBody>
      </p:sp>
      <p:cxnSp>
        <p:nvCxnSpPr>
          <p:cNvPr id="16" name="Straight Arrow Connector 15">
            <a:extLst>
              <a:ext uri="{FF2B5EF4-FFF2-40B4-BE49-F238E27FC236}">
                <a16:creationId xmlns:a16="http://schemas.microsoft.com/office/drawing/2014/main" id="{8005F31A-9A2A-FE4F-8C17-CB8899B65F60}"/>
              </a:ext>
            </a:extLst>
          </p:cNvPr>
          <p:cNvCxnSpPr>
            <a:cxnSpLocks/>
          </p:cNvCxnSpPr>
          <p:nvPr/>
        </p:nvCxnSpPr>
        <p:spPr>
          <a:xfrm>
            <a:off x="2076710" y="1571714"/>
            <a:ext cx="570995" cy="360936"/>
          </a:xfrm>
          <a:prstGeom prst="straightConnector1">
            <a:avLst/>
          </a:prstGeom>
          <a:ln w="50800">
            <a:solidFill>
              <a:srgbClr val="00FA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B3DC23E-3EAF-4A41-9A8C-98EDDD39BCEC}"/>
              </a:ext>
            </a:extLst>
          </p:cNvPr>
          <p:cNvCxnSpPr>
            <a:cxnSpLocks/>
          </p:cNvCxnSpPr>
          <p:nvPr/>
        </p:nvCxnSpPr>
        <p:spPr>
          <a:xfrm>
            <a:off x="2576945" y="1485331"/>
            <a:ext cx="3635031" cy="422417"/>
          </a:xfrm>
          <a:prstGeom prst="straightConnector1">
            <a:avLst/>
          </a:prstGeom>
          <a:ln w="50800">
            <a:solidFill>
              <a:srgbClr val="00FA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1B9B3B0-7858-7248-A2AE-23D9E5ED9B0D}"/>
              </a:ext>
            </a:extLst>
          </p:cNvPr>
          <p:cNvSpPr txBox="1"/>
          <p:nvPr/>
        </p:nvSpPr>
        <p:spPr>
          <a:xfrm>
            <a:off x="11023335" y="3177096"/>
            <a:ext cx="1148608" cy="369332"/>
          </a:xfrm>
          <a:prstGeom prst="rect">
            <a:avLst/>
          </a:prstGeom>
          <a:noFill/>
        </p:spPr>
        <p:txBody>
          <a:bodyPr wrap="square" rtlCol="0">
            <a:spAutoFit/>
          </a:bodyPr>
          <a:lstStyle/>
          <a:p>
            <a:pPr algn="ctr"/>
            <a:r>
              <a:rPr lang="en-US" b="1" dirty="0"/>
              <a:t>410 km</a:t>
            </a:r>
          </a:p>
        </p:txBody>
      </p:sp>
      <p:sp>
        <p:nvSpPr>
          <p:cNvPr id="19" name="TextBox 18">
            <a:extLst>
              <a:ext uri="{FF2B5EF4-FFF2-40B4-BE49-F238E27FC236}">
                <a16:creationId xmlns:a16="http://schemas.microsoft.com/office/drawing/2014/main" id="{ED8907E3-9F31-DE4F-9586-2FC9DC947D7A}"/>
              </a:ext>
            </a:extLst>
          </p:cNvPr>
          <p:cNvSpPr txBox="1"/>
          <p:nvPr/>
        </p:nvSpPr>
        <p:spPr>
          <a:xfrm>
            <a:off x="11010214" y="4020240"/>
            <a:ext cx="1148608" cy="369332"/>
          </a:xfrm>
          <a:prstGeom prst="rect">
            <a:avLst/>
          </a:prstGeom>
          <a:noFill/>
        </p:spPr>
        <p:txBody>
          <a:bodyPr wrap="square" rtlCol="0">
            <a:spAutoFit/>
          </a:bodyPr>
          <a:lstStyle/>
          <a:p>
            <a:pPr algn="ctr"/>
            <a:r>
              <a:rPr lang="en-US" b="1" dirty="0"/>
              <a:t>660 km</a:t>
            </a:r>
          </a:p>
        </p:txBody>
      </p:sp>
      <p:sp>
        <p:nvSpPr>
          <p:cNvPr id="20" name="TextBox 19">
            <a:extLst>
              <a:ext uri="{FF2B5EF4-FFF2-40B4-BE49-F238E27FC236}">
                <a16:creationId xmlns:a16="http://schemas.microsoft.com/office/drawing/2014/main" id="{A7F1F5A3-EEB3-3A44-80EF-1870ED064799}"/>
              </a:ext>
            </a:extLst>
          </p:cNvPr>
          <p:cNvSpPr txBox="1"/>
          <p:nvPr/>
        </p:nvSpPr>
        <p:spPr>
          <a:xfrm>
            <a:off x="11174847" y="1977736"/>
            <a:ext cx="845585" cy="369332"/>
          </a:xfrm>
          <a:prstGeom prst="rect">
            <a:avLst/>
          </a:prstGeom>
          <a:noFill/>
        </p:spPr>
        <p:txBody>
          <a:bodyPr wrap="square" rtlCol="0">
            <a:spAutoFit/>
          </a:bodyPr>
          <a:lstStyle/>
          <a:p>
            <a:pPr algn="ctr"/>
            <a:r>
              <a:rPr lang="en-US" b="1" dirty="0"/>
              <a:t>Moho</a:t>
            </a:r>
          </a:p>
        </p:txBody>
      </p:sp>
      <p:cxnSp>
        <p:nvCxnSpPr>
          <p:cNvPr id="21" name="Straight Arrow Connector 20">
            <a:extLst>
              <a:ext uri="{FF2B5EF4-FFF2-40B4-BE49-F238E27FC236}">
                <a16:creationId xmlns:a16="http://schemas.microsoft.com/office/drawing/2014/main" id="{1D6C3F0B-E304-DC41-9EAD-342400FCBFA1}"/>
              </a:ext>
            </a:extLst>
          </p:cNvPr>
          <p:cNvCxnSpPr>
            <a:cxnSpLocks/>
          </p:cNvCxnSpPr>
          <p:nvPr/>
        </p:nvCxnSpPr>
        <p:spPr>
          <a:xfrm flipH="1">
            <a:off x="11132950" y="2289807"/>
            <a:ext cx="388933" cy="0"/>
          </a:xfrm>
          <a:prstGeom prst="straightConnector1">
            <a:avLst/>
          </a:prstGeom>
          <a:ln w="50800">
            <a:solidFill>
              <a:srgbClr val="00FA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617490D-7460-9349-84A1-13DCBE5BB3FC}"/>
              </a:ext>
            </a:extLst>
          </p:cNvPr>
          <p:cNvCxnSpPr>
            <a:cxnSpLocks/>
          </p:cNvCxnSpPr>
          <p:nvPr/>
        </p:nvCxnSpPr>
        <p:spPr>
          <a:xfrm flipH="1">
            <a:off x="11160092" y="3580542"/>
            <a:ext cx="388933" cy="0"/>
          </a:xfrm>
          <a:prstGeom prst="straightConnector1">
            <a:avLst/>
          </a:prstGeom>
          <a:ln w="50800">
            <a:solidFill>
              <a:srgbClr val="00FA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956A18-6D82-8A4E-AC2C-054EEDBC1629}"/>
              </a:ext>
            </a:extLst>
          </p:cNvPr>
          <p:cNvCxnSpPr>
            <a:cxnSpLocks/>
          </p:cNvCxnSpPr>
          <p:nvPr/>
        </p:nvCxnSpPr>
        <p:spPr>
          <a:xfrm flipH="1">
            <a:off x="11160091" y="4395877"/>
            <a:ext cx="388933" cy="0"/>
          </a:xfrm>
          <a:prstGeom prst="straightConnector1">
            <a:avLst/>
          </a:prstGeom>
          <a:ln w="50800">
            <a:solidFill>
              <a:srgbClr val="00FA00"/>
            </a:solidFill>
            <a:tailEnd type="triangle"/>
          </a:ln>
        </p:spPr>
        <p:style>
          <a:lnRef idx="1">
            <a:schemeClr val="accent1"/>
          </a:lnRef>
          <a:fillRef idx="0">
            <a:schemeClr val="accent1"/>
          </a:fillRef>
          <a:effectRef idx="0">
            <a:schemeClr val="accent1"/>
          </a:effectRef>
          <a:fontRef idx="minor">
            <a:schemeClr val="tx1"/>
          </a:fontRef>
        </p:style>
      </p:cxnSp>
      <p:sp>
        <p:nvSpPr>
          <p:cNvPr id="24" name="Title 1">
            <a:extLst>
              <a:ext uri="{FF2B5EF4-FFF2-40B4-BE49-F238E27FC236}">
                <a16:creationId xmlns:a16="http://schemas.microsoft.com/office/drawing/2014/main" id="{E961009A-2C62-4D41-8BA4-7874570AA546}"/>
              </a:ext>
            </a:extLst>
          </p:cNvPr>
          <p:cNvSpPr>
            <a:spLocks noGrp="1"/>
          </p:cNvSpPr>
          <p:nvPr>
            <p:ph type="title"/>
          </p:nvPr>
        </p:nvSpPr>
        <p:spPr>
          <a:xfrm>
            <a:off x="3086100" y="157054"/>
            <a:ext cx="8653026" cy="1589756"/>
          </a:xfrm>
        </p:spPr>
        <p:txBody>
          <a:bodyPr/>
          <a:lstStyle/>
          <a:p>
            <a:r>
              <a:rPr lang="en-US" dirty="0"/>
              <a:t>Receiver function images</a:t>
            </a:r>
          </a:p>
        </p:txBody>
      </p:sp>
    </p:spTree>
    <p:extLst>
      <p:ext uri="{BB962C8B-B14F-4D97-AF65-F5344CB8AC3E}">
        <p14:creationId xmlns:p14="http://schemas.microsoft.com/office/powerpoint/2010/main" val="21943325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8AF35-9970-3E5A-6443-C9D0F245F286}"/>
              </a:ext>
            </a:extLst>
          </p:cNvPr>
          <p:cNvSpPr>
            <a:spLocks noGrp="1"/>
          </p:cNvSpPr>
          <p:nvPr>
            <p:ph type="title"/>
          </p:nvPr>
        </p:nvSpPr>
        <p:spPr/>
        <p:txBody>
          <a:bodyPr/>
          <a:lstStyle/>
          <a:p>
            <a:r>
              <a:rPr lang="en-US" dirty="0"/>
              <a:t>5D interpolation</a:t>
            </a:r>
          </a:p>
        </p:txBody>
      </p:sp>
      <p:pic>
        <p:nvPicPr>
          <p:cNvPr id="5" name="Picture 4" descr="Timeline&#10;&#10;Description automatically generated">
            <a:extLst>
              <a:ext uri="{FF2B5EF4-FFF2-40B4-BE49-F238E27FC236}">
                <a16:creationId xmlns:a16="http://schemas.microsoft.com/office/drawing/2014/main" id="{848DC6CC-2867-A4FA-B22F-E8F16B07CD95}"/>
              </a:ext>
            </a:extLst>
          </p:cNvPr>
          <p:cNvPicPr>
            <a:picLocks noChangeAspect="1"/>
          </p:cNvPicPr>
          <p:nvPr/>
        </p:nvPicPr>
        <p:blipFill>
          <a:blip r:embed="rId2"/>
          <a:stretch>
            <a:fillRect/>
          </a:stretch>
        </p:blipFill>
        <p:spPr>
          <a:xfrm>
            <a:off x="160594" y="2415786"/>
            <a:ext cx="6286773" cy="2996872"/>
          </a:xfrm>
          <a:prstGeom prst="rect">
            <a:avLst/>
          </a:prstGeom>
        </p:spPr>
      </p:pic>
      <p:pic>
        <p:nvPicPr>
          <p:cNvPr id="7" name="Picture 6" descr="A picture containing chart&#10;&#10;Description automatically generated">
            <a:extLst>
              <a:ext uri="{FF2B5EF4-FFF2-40B4-BE49-F238E27FC236}">
                <a16:creationId xmlns:a16="http://schemas.microsoft.com/office/drawing/2014/main" id="{CDDB2045-F334-5B4F-2872-4243D566D40F}"/>
              </a:ext>
            </a:extLst>
          </p:cNvPr>
          <p:cNvPicPr>
            <a:picLocks noChangeAspect="1"/>
          </p:cNvPicPr>
          <p:nvPr/>
        </p:nvPicPr>
        <p:blipFill>
          <a:blip r:embed="rId3"/>
          <a:stretch>
            <a:fillRect/>
          </a:stretch>
        </p:blipFill>
        <p:spPr>
          <a:xfrm>
            <a:off x="6447367" y="2501726"/>
            <a:ext cx="5584039" cy="2959257"/>
          </a:xfrm>
          <a:prstGeom prst="rect">
            <a:avLst/>
          </a:prstGeom>
        </p:spPr>
      </p:pic>
    </p:spTree>
    <p:extLst>
      <p:ext uri="{BB962C8B-B14F-4D97-AF65-F5344CB8AC3E}">
        <p14:creationId xmlns:p14="http://schemas.microsoft.com/office/powerpoint/2010/main" val="25397510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94D1E-0285-11F5-0849-7B92A18E8FB0}"/>
              </a:ext>
            </a:extLst>
          </p:cNvPr>
          <p:cNvSpPr>
            <a:spLocks noGrp="1"/>
          </p:cNvSpPr>
          <p:nvPr>
            <p:ph type="title"/>
          </p:nvPr>
        </p:nvSpPr>
        <p:spPr/>
        <p:txBody>
          <a:bodyPr/>
          <a:lstStyle/>
          <a:p>
            <a:r>
              <a:rPr lang="en-US" dirty="0"/>
              <a:t>Magic of 5D interpolation</a:t>
            </a:r>
          </a:p>
        </p:txBody>
      </p:sp>
      <p:pic>
        <p:nvPicPr>
          <p:cNvPr id="5" name="Picture 4" descr="Chart&#10;&#10;Description automatically generated">
            <a:extLst>
              <a:ext uri="{FF2B5EF4-FFF2-40B4-BE49-F238E27FC236}">
                <a16:creationId xmlns:a16="http://schemas.microsoft.com/office/drawing/2014/main" id="{6F241C8F-8092-A928-DDE8-26E57F5724E3}"/>
              </a:ext>
            </a:extLst>
          </p:cNvPr>
          <p:cNvPicPr>
            <a:picLocks noChangeAspect="1"/>
          </p:cNvPicPr>
          <p:nvPr/>
        </p:nvPicPr>
        <p:blipFill>
          <a:blip r:embed="rId2"/>
          <a:stretch>
            <a:fillRect/>
          </a:stretch>
        </p:blipFill>
        <p:spPr>
          <a:xfrm>
            <a:off x="877734" y="2598257"/>
            <a:ext cx="4694023" cy="2522384"/>
          </a:xfrm>
          <a:prstGeom prst="rect">
            <a:avLst/>
          </a:prstGeom>
        </p:spPr>
      </p:pic>
      <p:sp>
        <p:nvSpPr>
          <p:cNvPr id="7" name="TextBox 6">
            <a:extLst>
              <a:ext uri="{FF2B5EF4-FFF2-40B4-BE49-F238E27FC236}">
                <a16:creationId xmlns:a16="http://schemas.microsoft.com/office/drawing/2014/main" id="{14D102F3-CDC0-248C-6C2A-826817BEADE3}"/>
              </a:ext>
            </a:extLst>
          </p:cNvPr>
          <p:cNvSpPr txBox="1"/>
          <p:nvPr/>
        </p:nvSpPr>
        <p:spPr>
          <a:xfrm>
            <a:off x="1264674" y="5235365"/>
            <a:ext cx="4162732" cy="369332"/>
          </a:xfrm>
          <a:prstGeom prst="rect">
            <a:avLst/>
          </a:prstGeom>
          <a:noFill/>
        </p:spPr>
        <p:txBody>
          <a:bodyPr wrap="square">
            <a:spAutoFit/>
          </a:bodyPr>
          <a:lstStyle/>
          <a:p>
            <a:r>
              <a:rPr lang="en-US" sz="1800" dirty="0">
                <a:solidFill>
                  <a:srgbClr val="211E1E"/>
                </a:solidFill>
                <a:effectLst/>
                <a:latin typeface="Times" pitchFamily="2" charset="0"/>
              </a:rPr>
              <a:t>Field 5-D data with 99.76% traces missing. </a:t>
            </a:r>
            <a:endParaRPr lang="en-US" dirty="0"/>
          </a:p>
        </p:txBody>
      </p:sp>
      <p:pic>
        <p:nvPicPr>
          <p:cNvPr id="9" name="Picture 8" descr="A picture containing diagram&#10;&#10;Description automatically generated">
            <a:extLst>
              <a:ext uri="{FF2B5EF4-FFF2-40B4-BE49-F238E27FC236}">
                <a16:creationId xmlns:a16="http://schemas.microsoft.com/office/drawing/2014/main" id="{AB385AAC-74DD-75E6-4875-3E4D817F5F84}"/>
              </a:ext>
            </a:extLst>
          </p:cNvPr>
          <p:cNvPicPr>
            <a:picLocks noChangeAspect="1"/>
          </p:cNvPicPr>
          <p:nvPr/>
        </p:nvPicPr>
        <p:blipFill>
          <a:blip r:embed="rId3"/>
          <a:stretch>
            <a:fillRect/>
          </a:stretch>
        </p:blipFill>
        <p:spPr>
          <a:xfrm>
            <a:off x="6419654" y="2598256"/>
            <a:ext cx="4736026" cy="2522385"/>
          </a:xfrm>
          <a:prstGeom prst="rect">
            <a:avLst/>
          </a:prstGeom>
        </p:spPr>
      </p:pic>
      <p:cxnSp>
        <p:nvCxnSpPr>
          <p:cNvPr id="11" name="Straight Arrow Connector 10">
            <a:extLst>
              <a:ext uri="{FF2B5EF4-FFF2-40B4-BE49-F238E27FC236}">
                <a16:creationId xmlns:a16="http://schemas.microsoft.com/office/drawing/2014/main" id="{5E5E3ACF-DDF9-0BDB-5C06-68BFB6CF0E23}"/>
              </a:ext>
            </a:extLst>
          </p:cNvPr>
          <p:cNvCxnSpPr>
            <a:stCxn id="5" idx="3"/>
            <a:endCxn id="9" idx="1"/>
          </p:cNvCxnSpPr>
          <p:nvPr/>
        </p:nvCxnSpPr>
        <p:spPr>
          <a:xfrm>
            <a:off x="5571757" y="3859449"/>
            <a:ext cx="847897"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A2178E7-6CD9-33B2-A724-354223F60D4C}"/>
              </a:ext>
            </a:extLst>
          </p:cNvPr>
          <p:cNvSpPr txBox="1"/>
          <p:nvPr/>
        </p:nvSpPr>
        <p:spPr>
          <a:xfrm>
            <a:off x="7995838" y="5235053"/>
            <a:ext cx="2342781" cy="369332"/>
          </a:xfrm>
          <a:prstGeom prst="rect">
            <a:avLst/>
          </a:prstGeom>
          <a:noFill/>
        </p:spPr>
        <p:txBody>
          <a:bodyPr wrap="square">
            <a:spAutoFit/>
          </a:bodyPr>
          <a:lstStyle/>
          <a:p>
            <a:r>
              <a:rPr lang="en-US" sz="1800" dirty="0">
                <a:solidFill>
                  <a:srgbClr val="211E1E"/>
                </a:solidFill>
                <a:effectLst/>
                <a:latin typeface="Times" pitchFamily="2" charset="0"/>
              </a:rPr>
              <a:t>Reconstructed data</a:t>
            </a:r>
            <a:endParaRPr lang="en-US" dirty="0"/>
          </a:p>
        </p:txBody>
      </p:sp>
    </p:spTree>
    <p:extLst>
      <p:ext uri="{BB962C8B-B14F-4D97-AF65-F5344CB8AC3E}">
        <p14:creationId xmlns:p14="http://schemas.microsoft.com/office/powerpoint/2010/main" val="20211754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90BD-7FEF-1F38-73DB-A517377E9E50}"/>
              </a:ext>
            </a:extLst>
          </p:cNvPr>
          <p:cNvSpPr>
            <a:spLocks noGrp="1"/>
          </p:cNvSpPr>
          <p:nvPr>
            <p:ph type="title"/>
          </p:nvPr>
        </p:nvSpPr>
        <p:spPr/>
        <p:txBody>
          <a:bodyPr/>
          <a:lstStyle/>
          <a:p>
            <a:r>
              <a:rPr lang="en-US" dirty="0"/>
              <a:t>Synthetic test</a:t>
            </a:r>
          </a:p>
        </p:txBody>
      </p:sp>
      <p:pic>
        <p:nvPicPr>
          <p:cNvPr id="4" name="Picture 3" descr="A picture containing chart&#10;&#10;Description automatically generated">
            <a:extLst>
              <a:ext uri="{FF2B5EF4-FFF2-40B4-BE49-F238E27FC236}">
                <a16:creationId xmlns:a16="http://schemas.microsoft.com/office/drawing/2014/main" id="{34264192-5E05-644F-3262-BAC1FC624188}"/>
              </a:ext>
            </a:extLst>
          </p:cNvPr>
          <p:cNvPicPr>
            <a:picLocks noChangeAspect="1"/>
          </p:cNvPicPr>
          <p:nvPr/>
        </p:nvPicPr>
        <p:blipFill>
          <a:blip r:embed="rId2"/>
          <a:stretch>
            <a:fillRect/>
          </a:stretch>
        </p:blipFill>
        <p:spPr>
          <a:xfrm>
            <a:off x="2149912" y="1763517"/>
            <a:ext cx="3985949" cy="2422832"/>
          </a:xfrm>
          <a:prstGeom prst="rect">
            <a:avLst/>
          </a:prstGeom>
        </p:spPr>
      </p:pic>
      <p:pic>
        <p:nvPicPr>
          <p:cNvPr id="7" name="Picture 6" descr="A picture containing text, leaf&#10;&#10;Description automatically generated">
            <a:extLst>
              <a:ext uri="{FF2B5EF4-FFF2-40B4-BE49-F238E27FC236}">
                <a16:creationId xmlns:a16="http://schemas.microsoft.com/office/drawing/2014/main" id="{383889D9-D5E0-4AEE-7A97-7E73A595EE8F}"/>
              </a:ext>
            </a:extLst>
          </p:cNvPr>
          <p:cNvPicPr>
            <a:picLocks noChangeAspect="1"/>
          </p:cNvPicPr>
          <p:nvPr/>
        </p:nvPicPr>
        <p:blipFill>
          <a:blip r:embed="rId3"/>
          <a:stretch>
            <a:fillRect/>
          </a:stretch>
        </p:blipFill>
        <p:spPr>
          <a:xfrm>
            <a:off x="6897865" y="1854200"/>
            <a:ext cx="3965673" cy="2241467"/>
          </a:xfrm>
          <a:prstGeom prst="rect">
            <a:avLst/>
          </a:prstGeom>
        </p:spPr>
      </p:pic>
      <p:pic>
        <p:nvPicPr>
          <p:cNvPr id="9" name="Picture 8" descr="Chart&#10;&#10;Description automatically generated">
            <a:extLst>
              <a:ext uri="{FF2B5EF4-FFF2-40B4-BE49-F238E27FC236}">
                <a16:creationId xmlns:a16="http://schemas.microsoft.com/office/drawing/2014/main" id="{1795F665-8949-4AB7-53F0-FA4FD23817EB}"/>
              </a:ext>
            </a:extLst>
          </p:cNvPr>
          <p:cNvPicPr>
            <a:picLocks noChangeAspect="1"/>
          </p:cNvPicPr>
          <p:nvPr/>
        </p:nvPicPr>
        <p:blipFill>
          <a:blip r:embed="rId4"/>
          <a:stretch>
            <a:fillRect/>
          </a:stretch>
        </p:blipFill>
        <p:spPr>
          <a:xfrm>
            <a:off x="2149912" y="4095667"/>
            <a:ext cx="3881735" cy="2177559"/>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034C0F73-CA20-D0D3-1649-C1E4B0511F2B}"/>
              </a:ext>
            </a:extLst>
          </p:cNvPr>
          <p:cNvPicPr>
            <a:picLocks noChangeAspect="1"/>
          </p:cNvPicPr>
          <p:nvPr/>
        </p:nvPicPr>
        <p:blipFill>
          <a:blip r:embed="rId5"/>
          <a:stretch>
            <a:fillRect/>
          </a:stretch>
        </p:blipFill>
        <p:spPr>
          <a:xfrm>
            <a:off x="6865005" y="3921056"/>
            <a:ext cx="4094112" cy="2311508"/>
          </a:xfrm>
          <a:prstGeom prst="rect">
            <a:avLst/>
          </a:prstGeom>
        </p:spPr>
      </p:pic>
      <p:sp>
        <p:nvSpPr>
          <p:cNvPr id="12" name="TextBox 11">
            <a:extLst>
              <a:ext uri="{FF2B5EF4-FFF2-40B4-BE49-F238E27FC236}">
                <a16:creationId xmlns:a16="http://schemas.microsoft.com/office/drawing/2014/main" id="{284559FC-5B8E-A52F-FD12-F23C8B10F5AA}"/>
              </a:ext>
            </a:extLst>
          </p:cNvPr>
          <p:cNvSpPr txBox="1"/>
          <p:nvPr/>
        </p:nvSpPr>
        <p:spPr>
          <a:xfrm>
            <a:off x="2493651" y="1753665"/>
            <a:ext cx="873842" cy="369106"/>
          </a:xfrm>
          <a:prstGeom prst="rect">
            <a:avLst/>
          </a:prstGeom>
          <a:noFill/>
        </p:spPr>
        <p:txBody>
          <a:bodyPr wrap="square">
            <a:spAutoFit/>
          </a:bodyPr>
          <a:lstStyle/>
          <a:p>
            <a:r>
              <a:rPr lang="en-US" sz="1800" dirty="0">
                <a:solidFill>
                  <a:srgbClr val="211E1E"/>
                </a:solidFill>
                <a:effectLst/>
                <a:latin typeface="Times" pitchFamily="2" charset="0"/>
              </a:rPr>
              <a:t>Clean</a:t>
            </a:r>
            <a:endParaRPr lang="en-US" dirty="0"/>
          </a:p>
        </p:txBody>
      </p:sp>
      <p:sp>
        <p:nvSpPr>
          <p:cNvPr id="13" name="TextBox 12">
            <a:extLst>
              <a:ext uri="{FF2B5EF4-FFF2-40B4-BE49-F238E27FC236}">
                <a16:creationId xmlns:a16="http://schemas.microsoft.com/office/drawing/2014/main" id="{22779CAA-AB7B-64BB-FC9E-E2DCD43FAFCC}"/>
              </a:ext>
            </a:extLst>
          </p:cNvPr>
          <p:cNvSpPr txBox="1"/>
          <p:nvPr/>
        </p:nvSpPr>
        <p:spPr>
          <a:xfrm>
            <a:off x="7219157" y="1735967"/>
            <a:ext cx="873842" cy="369106"/>
          </a:xfrm>
          <a:prstGeom prst="rect">
            <a:avLst/>
          </a:prstGeom>
          <a:noFill/>
        </p:spPr>
        <p:txBody>
          <a:bodyPr wrap="square">
            <a:spAutoFit/>
          </a:bodyPr>
          <a:lstStyle/>
          <a:p>
            <a:r>
              <a:rPr lang="en-US" sz="1800" dirty="0">
                <a:solidFill>
                  <a:srgbClr val="211E1E"/>
                </a:solidFill>
                <a:effectLst/>
                <a:latin typeface="Times" pitchFamily="2" charset="0"/>
              </a:rPr>
              <a:t>Noisy</a:t>
            </a:r>
            <a:endParaRPr lang="en-US" dirty="0"/>
          </a:p>
        </p:txBody>
      </p:sp>
      <p:sp>
        <p:nvSpPr>
          <p:cNvPr id="14" name="TextBox 13">
            <a:extLst>
              <a:ext uri="{FF2B5EF4-FFF2-40B4-BE49-F238E27FC236}">
                <a16:creationId xmlns:a16="http://schemas.microsoft.com/office/drawing/2014/main" id="{80DAF92A-0588-7EAA-1115-8735382C42D9}"/>
              </a:ext>
            </a:extLst>
          </p:cNvPr>
          <p:cNvSpPr txBox="1"/>
          <p:nvPr/>
        </p:nvSpPr>
        <p:spPr>
          <a:xfrm>
            <a:off x="2493651" y="3921056"/>
            <a:ext cx="1281936" cy="369332"/>
          </a:xfrm>
          <a:prstGeom prst="rect">
            <a:avLst/>
          </a:prstGeom>
          <a:noFill/>
        </p:spPr>
        <p:txBody>
          <a:bodyPr wrap="square">
            <a:spAutoFit/>
          </a:bodyPr>
          <a:lstStyle/>
          <a:p>
            <a:r>
              <a:rPr lang="en-US" sz="1800" dirty="0">
                <a:solidFill>
                  <a:srgbClr val="211E1E"/>
                </a:solidFill>
                <a:effectLst/>
                <a:latin typeface="Times" pitchFamily="2" charset="0"/>
              </a:rPr>
              <a:t>Observed</a:t>
            </a:r>
            <a:endParaRPr lang="en-US" dirty="0"/>
          </a:p>
        </p:txBody>
      </p:sp>
      <p:sp>
        <p:nvSpPr>
          <p:cNvPr id="15" name="TextBox 14">
            <a:extLst>
              <a:ext uri="{FF2B5EF4-FFF2-40B4-BE49-F238E27FC236}">
                <a16:creationId xmlns:a16="http://schemas.microsoft.com/office/drawing/2014/main" id="{C7A9782C-BC89-DD57-0225-828C9A72D30D}"/>
              </a:ext>
            </a:extLst>
          </p:cNvPr>
          <p:cNvSpPr txBox="1"/>
          <p:nvPr/>
        </p:nvSpPr>
        <p:spPr>
          <a:xfrm>
            <a:off x="7219156" y="3819349"/>
            <a:ext cx="1526637" cy="369332"/>
          </a:xfrm>
          <a:prstGeom prst="rect">
            <a:avLst/>
          </a:prstGeom>
          <a:noFill/>
        </p:spPr>
        <p:txBody>
          <a:bodyPr wrap="square">
            <a:spAutoFit/>
          </a:bodyPr>
          <a:lstStyle/>
          <a:p>
            <a:r>
              <a:rPr lang="en-US" sz="1800" dirty="0">
                <a:solidFill>
                  <a:srgbClr val="211E1E"/>
                </a:solidFill>
                <a:effectLst/>
                <a:latin typeface="Times" pitchFamily="2" charset="0"/>
              </a:rPr>
              <a:t>Reconstructed</a:t>
            </a:r>
            <a:endParaRPr lang="en-US" dirty="0"/>
          </a:p>
        </p:txBody>
      </p:sp>
    </p:spTree>
    <p:extLst>
      <p:ext uri="{BB962C8B-B14F-4D97-AF65-F5344CB8AC3E}">
        <p14:creationId xmlns:p14="http://schemas.microsoft.com/office/powerpoint/2010/main" val="4182110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85CDF-E390-C011-CD1A-C7D0A2C1414B}"/>
              </a:ext>
            </a:extLst>
          </p:cNvPr>
          <p:cNvSpPr>
            <a:spLocks noGrp="1"/>
          </p:cNvSpPr>
          <p:nvPr>
            <p:ph type="title"/>
          </p:nvPr>
        </p:nvSpPr>
        <p:spPr/>
        <p:txBody>
          <a:bodyPr/>
          <a:lstStyle/>
          <a:p>
            <a:r>
              <a:rPr lang="en-US" dirty="0"/>
              <a:t>Seismic image comparison</a:t>
            </a:r>
          </a:p>
        </p:txBody>
      </p:sp>
      <p:pic>
        <p:nvPicPr>
          <p:cNvPr id="5" name="Picture 4">
            <a:extLst>
              <a:ext uri="{FF2B5EF4-FFF2-40B4-BE49-F238E27FC236}">
                <a16:creationId xmlns:a16="http://schemas.microsoft.com/office/drawing/2014/main" id="{59E43758-AEE0-63D7-576E-99520A66113C}"/>
              </a:ext>
            </a:extLst>
          </p:cNvPr>
          <p:cNvPicPr>
            <a:picLocks noChangeAspect="1"/>
          </p:cNvPicPr>
          <p:nvPr/>
        </p:nvPicPr>
        <p:blipFill>
          <a:blip r:embed="rId2"/>
          <a:stretch>
            <a:fillRect/>
          </a:stretch>
        </p:blipFill>
        <p:spPr>
          <a:xfrm>
            <a:off x="2491452" y="1870095"/>
            <a:ext cx="6742102" cy="4338976"/>
          </a:xfrm>
          <a:prstGeom prst="rect">
            <a:avLst/>
          </a:prstGeom>
        </p:spPr>
      </p:pic>
    </p:spTree>
    <p:extLst>
      <p:ext uri="{BB962C8B-B14F-4D97-AF65-F5344CB8AC3E}">
        <p14:creationId xmlns:p14="http://schemas.microsoft.com/office/powerpoint/2010/main" val="3256992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1A5D8-134A-CFDB-B0C6-162DA2862ACD}"/>
              </a:ext>
            </a:extLst>
          </p:cNvPr>
          <p:cNvSpPr>
            <a:spLocks noGrp="1"/>
          </p:cNvSpPr>
          <p:nvPr>
            <p:ph type="title"/>
          </p:nvPr>
        </p:nvSpPr>
        <p:spPr/>
        <p:txBody>
          <a:bodyPr/>
          <a:lstStyle/>
          <a:p>
            <a:r>
              <a:rPr lang="en-US" dirty="0"/>
              <a:t>3D comparison</a:t>
            </a:r>
          </a:p>
        </p:txBody>
      </p:sp>
      <p:pic>
        <p:nvPicPr>
          <p:cNvPr id="7" name="Picture 6" descr="Diagram&#10;&#10;Description automatically generated">
            <a:extLst>
              <a:ext uri="{FF2B5EF4-FFF2-40B4-BE49-F238E27FC236}">
                <a16:creationId xmlns:a16="http://schemas.microsoft.com/office/drawing/2014/main" id="{D3E837EA-258F-46A5-FBD7-EC69BBFCEBE6}"/>
              </a:ext>
            </a:extLst>
          </p:cNvPr>
          <p:cNvPicPr>
            <a:picLocks noChangeAspect="1"/>
          </p:cNvPicPr>
          <p:nvPr/>
        </p:nvPicPr>
        <p:blipFill rotWithShape="1">
          <a:blip r:embed="rId2"/>
          <a:srcRect b="50000"/>
          <a:stretch/>
        </p:blipFill>
        <p:spPr>
          <a:xfrm>
            <a:off x="1480792" y="1797091"/>
            <a:ext cx="4615207" cy="4520634"/>
          </a:xfrm>
          <a:prstGeom prst="rect">
            <a:avLst/>
          </a:prstGeom>
        </p:spPr>
      </p:pic>
      <p:pic>
        <p:nvPicPr>
          <p:cNvPr id="8" name="Picture 7">
            <a:extLst>
              <a:ext uri="{FF2B5EF4-FFF2-40B4-BE49-F238E27FC236}">
                <a16:creationId xmlns:a16="http://schemas.microsoft.com/office/drawing/2014/main" id="{CDDE549D-47F1-AF0F-1619-5B982469E4D7}"/>
              </a:ext>
            </a:extLst>
          </p:cNvPr>
          <p:cNvPicPr>
            <a:picLocks noChangeAspect="1"/>
          </p:cNvPicPr>
          <p:nvPr/>
        </p:nvPicPr>
        <p:blipFill rotWithShape="1">
          <a:blip r:embed="rId2"/>
          <a:srcRect t="54194"/>
          <a:stretch/>
        </p:blipFill>
        <p:spPr>
          <a:xfrm>
            <a:off x="6553024" y="1991032"/>
            <a:ext cx="4602656" cy="4130221"/>
          </a:xfrm>
          <a:prstGeom prst="rect">
            <a:avLst/>
          </a:prstGeom>
        </p:spPr>
      </p:pic>
      <p:sp>
        <p:nvSpPr>
          <p:cNvPr id="9" name="TextBox 8">
            <a:extLst>
              <a:ext uri="{FF2B5EF4-FFF2-40B4-BE49-F238E27FC236}">
                <a16:creationId xmlns:a16="http://schemas.microsoft.com/office/drawing/2014/main" id="{CAF88134-F761-D2DB-6E58-6042B520E762}"/>
              </a:ext>
            </a:extLst>
          </p:cNvPr>
          <p:cNvSpPr txBox="1"/>
          <p:nvPr/>
        </p:nvSpPr>
        <p:spPr>
          <a:xfrm>
            <a:off x="2021702" y="2003568"/>
            <a:ext cx="873842" cy="369106"/>
          </a:xfrm>
          <a:prstGeom prst="rect">
            <a:avLst/>
          </a:prstGeom>
          <a:noFill/>
        </p:spPr>
        <p:txBody>
          <a:bodyPr wrap="square">
            <a:spAutoFit/>
          </a:bodyPr>
          <a:lstStyle/>
          <a:p>
            <a:r>
              <a:rPr lang="en-US" sz="1800" dirty="0">
                <a:solidFill>
                  <a:srgbClr val="211E1E"/>
                </a:solidFill>
                <a:effectLst/>
                <a:latin typeface="Times" pitchFamily="2" charset="0"/>
              </a:rPr>
              <a:t>Before</a:t>
            </a:r>
            <a:endParaRPr lang="en-US" dirty="0"/>
          </a:p>
        </p:txBody>
      </p:sp>
      <p:sp>
        <p:nvSpPr>
          <p:cNvPr id="10" name="TextBox 9">
            <a:extLst>
              <a:ext uri="{FF2B5EF4-FFF2-40B4-BE49-F238E27FC236}">
                <a16:creationId xmlns:a16="http://schemas.microsoft.com/office/drawing/2014/main" id="{4BF8CA50-8A9D-A1E6-7D6F-834AF2ECC18E}"/>
              </a:ext>
            </a:extLst>
          </p:cNvPr>
          <p:cNvSpPr txBox="1"/>
          <p:nvPr/>
        </p:nvSpPr>
        <p:spPr>
          <a:xfrm>
            <a:off x="6937831" y="2011140"/>
            <a:ext cx="873842" cy="369106"/>
          </a:xfrm>
          <a:prstGeom prst="rect">
            <a:avLst/>
          </a:prstGeom>
          <a:noFill/>
        </p:spPr>
        <p:txBody>
          <a:bodyPr wrap="square">
            <a:spAutoFit/>
          </a:bodyPr>
          <a:lstStyle/>
          <a:p>
            <a:r>
              <a:rPr lang="en-US" sz="1800" dirty="0">
                <a:solidFill>
                  <a:srgbClr val="211E1E"/>
                </a:solidFill>
                <a:effectLst/>
                <a:latin typeface="Times" pitchFamily="2" charset="0"/>
              </a:rPr>
              <a:t>After</a:t>
            </a:r>
            <a:endParaRPr lang="en-US" dirty="0"/>
          </a:p>
        </p:txBody>
      </p:sp>
    </p:spTree>
    <p:extLst>
      <p:ext uri="{BB962C8B-B14F-4D97-AF65-F5344CB8AC3E}">
        <p14:creationId xmlns:p14="http://schemas.microsoft.com/office/powerpoint/2010/main" val="39866588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C7D02-1176-23C3-F39F-586EF465592C}"/>
              </a:ext>
            </a:extLst>
          </p:cNvPr>
          <p:cNvSpPr>
            <a:spLocks noGrp="1"/>
          </p:cNvSpPr>
          <p:nvPr>
            <p:ph type="title"/>
          </p:nvPr>
        </p:nvSpPr>
        <p:spPr/>
        <p:txBody>
          <a:bodyPr/>
          <a:lstStyle/>
          <a:p>
            <a:r>
              <a:rPr lang="en-US" dirty="0"/>
              <a:t>Benchmark comparison through reproducible research</a:t>
            </a:r>
          </a:p>
        </p:txBody>
      </p:sp>
      <p:pic>
        <p:nvPicPr>
          <p:cNvPr id="5" name="Picture 4" descr="Chart&#10;&#10;Description automatically generated">
            <a:extLst>
              <a:ext uri="{FF2B5EF4-FFF2-40B4-BE49-F238E27FC236}">
                <a16:creationId xmlns:a16="http://schemas.microsoft.com/office/drawing/2014/main" id="{06486B51-7156-D8CC-2775-DC4ACC35E3A8}"/>
              </a:ext>
            </a:extLst>
          </p:cNvPr>
          <p:cNvPicPr>
            <a:picLocks noChangeAspect="1"/>
          </p:cNvPicPr>
          <p:nvPr/>
        </p:nvPicPr>
        <p:blipFill>
          <a:blip r:embed="rId2"/>
          <a:stretch>
            <a:fillRect/>
          </a:stretch>
        </p:blipFill>
        <p:spPr>
          <a:xfrm>
            <a:off x="1617069" y="1796352"/>
            <a:ext cx="9798505" cy="4466510"/>
          </a:xfrm>
          <a:prstGeom prst="rect">
            <a:avLst/>
          </a:prstGeom>
        </p:spPr>
      </p:pic>
    </p:spTree>
    <p:extLst>
      <p:ext uri="{BB962C8B-B14F-4D97-AF65-F5344CB8AC3E}">
        <p14:creationId xmlns:p14="http://schemas.microsoft.com/office/powerpoint/2010/main" val="1785272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556F70-5C43-ED4F-8409-EE9A582C0BF2}"/>
              </a:ext>
            </a:extLst>
          </p:cNvPr>
          <p:cNvPicPr>
            <a:picLocks noChangeAspect="1"/>
          </p:cNvPicPr>
          <p:nvPr/>
        </p:nvPicPr>
        <p:blipFill>
          <a:blip r:embed="rId2"/>
          <a:stretch>
            <a:fillRect/>
          </a:stretch>
        </p:blipFill>
        <p:spPr>
          <a:xfrm>
            <a:off x="1271684" y="1011981"/>
            <a:ext cx="4178300" cy="5207000"/>
          </a:xfrm>
          <a:prstGeom prst="rect">
            <a:avLst/>
          </a:prstGeom>
        </p:spPr>
      </p:pic>
      <p:pic>
        <p:nvPicPr>
          <p:cNvPr id="4" name="Picture 3">
            <a:extLst>
              <a:ext uri="{FF2B5EF4-FFF2-40B4-BE49-F238E27FC236}">
                <a16:creationId xmlns:a16="http://schemas.microsoft.com/office/drawing/2014/main" id="{D416B652-1C99-D048-A289-B4775250A2FA}"/>
              </a:ext>
            </a:extLst>
          </p:cNvPr>
          <p:cNvPicPr>
            <a:picLocks noChangeAspect="1"/>
          </p:cNvPicPr>
          <p:nvPr/>
        </p:nvPicPr>
        <p:blipFill>
          <a:blip r:embed="rId3"/>
          <a:stretch>
            <a:fillRect/>
          </a:stretch>
        </p:blipFill>
        <p:spPr>
          <a:xfrm>
            <a:off x="5853016" y="1737360"/>
            <a:ext cx="5067300" cy="3835400"/>
          </a:xfrm>
          <a:prstGeom prst="rect">
            <a:avLst/>
          </a:prstGeom>
        </p:spPr>
      </p:pic>
      <p:sp>
        <p:nvSpPr>
          <p:cNvPr id="5" name="Title 1">
            <a:extLst>
              <a:ext uri="{FF2B5EF4-FFF2-40B4-BE49-F238E27FC236}">
                <a16:creationId xmlns:a16="http://schemas.microsoft.com/office/drawing/2014/main" id="{6ABE07FE-200C-484A-A15E-19C28FF0742B}"/>
              </a:ext>
            </a:extLst>
          </p:cNvPr>
          <p:cNvSpPr txBox="1">
            <a:spLocks/>
          </p:cNvSpPr>
          <p:nvPr/>
        </p:nvSpPr>
        <p:spPr>
          <a:xfrm>
            <a:off x="1097280" y="286603"/>
            <a:ext cx="10058400" cy="14507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t>Synthetic example I</a:t>
            </a:r>
          </a:p>
        </p:txBody>
      </p:sp>
      <p:cxnSp>
        <p:nvCxnSpPr>
          <p:cNvPr id="6" name="Straight Arrow Connector 5">
            <a:extLst>
              <a:ext uri="{FF2B5EF4-FFF2-40B4-BE49-F238E27FC236}">
                <a16:creationId xmlns:a16="http://schemas.microsoft.com/office/drawing/2014/main" id="{F48DB854-3C70-514A-BC57-3ACA4EC4EFAF}"/>
              </a:ext>
            </a:extLst>
          </p:cNvPr>
          <p:cNvCxnSpPr>
            <a:cxnSpLocks/>
          </p:cNvCxnSpPr>
          <p:nvPr/>
        </p:nvCxnSpPr>
        <p:spPr>
          <a:xfrm>
            <a:off x="2502568" y="2374232"/>
            <a:ext cx="3350448" cy="27271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F193A30-67B5-DC41-97C8-8F9175315FFD}"/>
              </a:ext>
            </a:extLst>
          </p:cNvPr>
          <p:cNvCxnSpPr>
            <a:cxnSpLocks/>
          </p:cNvCxnSpPr>
          <p:nvPr/>
        </p:nvCxnSpPr>
        <p:spPr>
          <a:xfrm>
            <a:off x="2502568" y="2374232"/>
            <a:ext cx="3350448" cy="219776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8F0A244-A5F3-3D4D-9CBF-875208B04032}"/>
              </a:ext>
            </a:extLst>
          </p:cNvPr>
          <p:cNvSpPr txBox="1"/>
          <p:nvPr/>
        </p:nvSpPr>
        <p:spPr>
          <a:xfrm>
            <a:off x="5206173" y="6448359"/>
            <a:ext cx="1779654" cy="369332"/>
          </a:xfrm>
          <a:prstGeom prst="rect">
            <a:avLst/>
          </a:prstGeom>
          <a:noFill/>
        </p:spPr>
        <p:txBody>
          <a:bodyPr wrap="none" rtlCol="0">
            <a:spAutoFit/>
          </a:bodyPr>
          <a:lstStyle/>
          <a:p>
            <a:r>
              <a:rPr lang="en-US" b="1" dirty="0"/>
              <a:t>Chen et al., 2019</a:t>
            </a:r>
          </a:p>
        </p:txBody>
      </p:sp>
    </p:spTree>
    <p:extLst>
      <p:ext uri="{BB962C8B-B14F-4D97-AF65-F5344CB8AC3E}">
        <p14:creationId xmlns:p14="http://schemas.microsoft.com/office/powerpoint/2010/main" val="972277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E9F5E8D-57D1-9860-A176-3063766E9DAE}"/>
              </a:ext>
            </a:extLst>
          </p:cNvPr>
          <p:cNvSpPr/>
          <p:nvPr/>
        </p:nvSpPr>
        <p:spPr>
          <a:xfrm>
            <a:off x="722671" y="929148"/>
            <a:ext cx="10515600" cy="17403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A41DC12-CDC3-E83D-2962-0F6A0281F883}"/>
              </a:ext>
            </a:extLst>
          </p:cNvPr>
          <p:cNvSpPr/>
          <p:nvPr/>
        </p:nvSpPr>
        <p:spPr>
          <a:xfrm>
            <a:off x="0" y="5117690"/>
            <a:ext cx="12192000" cy="17403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iagram&#10;&#10;Description automatically generated">
            <a:extLst>
              <a:ext uri="{FF2B5EF4-FFF2-40B4-BE49-F238E27FC236}">
                <a16:creationId xmlns:a16="http://schemas.microsoft.com/office/drawing/2014/main" id="{E57A771B-9C82-09B4-54FA-6C769B395062}"/>
              </a:ext>
            </a:extLst>
          </p:cNvPr>
          <p:cNvPicPr>
            <a:picLocks noChangeAspect="1"/>
          </p:cNvPicPr>
          <p:nvPr/>
        </p:nvPicPr>
        <p:blipFill>
          <a:blip r:embed="rId2"/>
          <a:stretch>
            <a:fillRect/>
          </a:stretch>
        </p:blipFill>
        <p:spPr>
          <a:xfrm>
            <a:off x="3179909" y="0"/>
            <a:ext cx="5832182" cy="6858000"/>
          </a:xfrm>
          <a:prstGeom prst="rect">
            <a:avLst/>
          </a:prstGeom>
        </p:spPr>
      </p:pic>
    </p:spTree>
    <p:extLst>
      <p:ext uri="{BB962C8B-B14F-4D97-AF65-F5344CB8AC3E}">
        <p14:creationId xmlns:p14="http://schemas.microsoft.com/office/powerpoint/2010/main" val="14904866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E9F5E8D-57D1-9860-A176-3063766E9DAE}"/>
              </a:ext>
            </a:extLst>
          </p:cNvPr>
          <p:cNvSpPr/>
          <p:nvPr/>
        </p:nvSpPr>
        <p:spPr>
          <a:xfrm>
            <a:off x="722671" y="929148"/>
            <a:ext cx="10515600" cy="17403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A41DC12-CDC3-E83D-2962-0F6A0281F883}"/>
              </a:ext>
            </a:extLst>
          </p:cNvPr>
          <p:cNvSpPr/>
          <p:nvPr/>
        </p:nvSpPr>
        <p:spPr>
          <a:xfrm>
            <a:off x="0" y="5117690"/>
            <a:ext cx="12192000" cy="17403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a:extLst>
              <a:ext uri="{FF2B5EF4-FFF2-40B4-BE49-F238E27FC236}">
                <a16:creationId xmlns:a16="http://schemas.microsoft.com/office/drawing/2014/main" id="{165955F4-94BC-278C-A5BA-92C26A33EB28}"/>
              </a:ext>
            </a:extLst>
          </p:cNvPr>
          <p:cNvPicPr>
            <a:picLocks noChangeAspect="1"/>
          </p:cNvPicPr>
          <p:nvPr/>
        </p:nvPicPr>
        <p:blipFill>
          <a:blip r:embed="rId2"/>
          <a:stretch>
            <a:fillRect/>
          </a:stretch>
        </p:blipFill>
        <p:spPr>
          <a:xfrm>
            <a:off x="238688" y="1967512"/>
            <a:ext cx="5624821" cy="4387085"/>
          </a:xfrm>
          <a:prstGeom prst="rect">
            <a:avLst/>
          </a:prstGeom>
        </p:spPr>
      </p:pic>
      <p:pic>
        <p:nvPicPr>
          <p:cNvPr id="6" name="Picture 5" descr="Diagram&#10;&#10;Description automatically generated">
            <a:extLst>
              <a:ext uri="{FF2B5EF4-FFF2-40B4-BE49-F238E27FC236}">
                <a16:creationId xmlns:a16="http://schemas.microsoft.com/office/drawing/2014/main" id="{CB9D6035-9825-EC2E-9880-8BBAFACA3C24}"/>
              </a:ext>
            </a:extLst>
          </p:cNvPr>
          <p:cNvPicPr>
            <a:picLocks noChangeAspect="1"/>
          </p:cNvPicPr>
          <p:nvPr/>
        </p:nvPicPr>
        <p:blipFill>
          <a:blip r:embed="rId3"/>
          <a:stretch>
            <a:fillRect/>
          </a:stretch>
        </p:blipFill>
        <p:spPr>
          <a:xfrm>
            <a:off x="6328492" y="1967512"/>
            <a:ext cx="5863507" cy="4387085"/>
          </a:xfrm>
          <a:prstGeom prst="rect">
            <a:avLst/>
          </a:prstGeom>
        </p:spPr>
      </p:pic>
      <p:pic>
        <p:nvPicPr>
          <p:cNvPr id="9" name="Picture 8" descr="Chart&#10;&#10;Description automatically generated">
            <a:extLst>
              <a:ext uri="{FF2B5EF4-FFF2-40B4-BE49-F238E27FC236}">
                <a16:creationId xmlns:a16="http://schemas.microsoft.com/office/drawing/2014/main" id="{513A9263-769D-F32C-8C20-BCD42A2BF7C0}"/>
              </a:ext>
            </a:extLst>
          </p:cNvPr>
          <p:cNvPicPr>
            <a:picLocks noChangeAspect="1"/>
          </p:cNvPicPr>
          <p:nvPr/>
        </p:nvPicPr>
        <p:blipFill>
          <a:blip r:embed="rId4"/>
          <a:stretch>
            <a:fillRect/>
          </a:stretch>
        </p:blipFill>
        <p:spPr>
          <a:xfrm>
            <a:off x="112733" y="151462"/>
            <a:ext cx="3412131" cy="1555372"/>
          </a:xfrm>
          <a:prstGeom prst="rect">
            <a:avLst/>
          </a:prstGeom>
        </p:spPr>
      </p:pic>
      <p:cxnSp>
        <p:nvCxnSpPr>
          <p:cNvPr id="10" name="Straight Arrow Connector 9">
            <a:extLst>
              <a:ext uri="{FF2B5EF4-FFF2-40B4-BE49-F238E27FC236}">
                <a16:creationId xmlns:a16="http://schemas.microsoft.com/office/drawing/2014/main" id="{A76B8684-C5E5-C119-954F-12AC45B46C71}"/>
              </a:ext>
            </a:extLst>
          </p:cNvPr>
          <p:cNvCxnSpPr>
            <a:cxnSpLocks/>
          </p:cNvCxnSpPr>
          <p:nvPr/>
        </p:nvCxnSpPr>
        <p:spPr>
          <a:xfrm>
            <a:off x="3017520" y="670560"/>
            <a:ext cx="3825240" cy="129695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3EC0905-4975-77D2-94FD-4F5B226EBB58}"/>
              </a:ext>
            </a:extLst>
          </p:cNvPr>
          <p:cNvCxnSpPr>
            <a:cxnSpLocks/>
          </p:cNvCxnSpPr>
          <p:nvPr/>
        </p:nvCxnSpPr>
        <p:spPr>
          <a:xfrm>
            <a:off x="1264920" y="1112520"/>
            <a:ext cx="1371600" cy="854992"/>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17584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96074-F733-A44F-957B-9B4F152D26B1}"/>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ED46E7B8-BE80-8947-89F4-54FEC8FC84E4}"/>
              </a:ext>
            </a:extLst>
          </p:cNvPr>
          <p:cNvSpPr>
            <a:spLocks noGrp="1"/>
          </p:cNvSpPr>
          <p:nvPr>
            <p:ph idx="1"/>
          </p:nvPr>
        </p:nvSpPr>
        <p:spPr>
          <a:xfrm>
            <a:off x="548640" y="1737360"/>
            <a:ext cx="11094720" cy="4023360"/>
          </a:xfrm>
        </p:spPr>
        <p:txBody>
          <a:bodyPr/>
          <a:lstStyle/>
          <a:p>
            <a:endParaRPr lang="en-US" dirty="0"/>
          </a:p>
          <a:p>
            <a:r>
              <a:rPr lang="en-US" dirty="0"/>
              <a:t>1. Densely sampled earthquake data can be improved significantly via denoising and reconstruction.</a:t>
            </a:r>
          </a:p>
          <a:p>
            <a:r>
              <a:rPr lang="en-US" dirty="0"/>
              <a:t>2. Earthquake denoising and reconstruction makes a single earthquake shot gather able to infer the earth interior.</a:t>
            </a:r>
          </a:p>
          <a:p>
            <a:r>
              <a:rPr lang="en-US" dirty="0"/>
              <a:t>3. Signal processing algorithms arising from exploration seismology plays an important role in earthquake seismology.</a:t>
            </a:r>
          </a:p>
          <a:p>
            <a:r>
              <a:rPr lang="en-US" dirty="0"/>
              <a:t>4. Further studies like 4D/5D reconstruction, seismic migration on earthquake data are very promising. </a:t>
            </a:r>
          </a:p>
          <a:p>
            <a:r>
              <a:rPr lang="en-US" dirty="0"/>
              <a:t>5. There are massive FREE earthquake data from around the world, we can make full use of them.</a:t>
            </a:r>
          </a:p>
        </p:txBody>
      </p:sp>
    </p:spTree>
    <p:extLst>
      <p:ext uri="{BB962C8B-B14F-4D97-AF65-F5344CB8AC3E}">
        <p14:creationId xmlns:p14="http://schemas.microsoft.com/office/powerpoint/2010/main" val="3517647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73D6F-8A86-0447-84E8-C326EF5A07B7}"/>
              </a:ext>
            </a:extLst>
          </p:cNvPr>
          <p:cNvSpPr>
            <a:spLocks noGrp="1"/>
          </p:cNvSpPr>
          <p:nvPr>
            <p:ph type="title"/>
          </p:nvPr>
        </p:nvSpPr>
        <p:spPr/>
        <p:txBody>
          <a:bodyPr/>
          <a:lstStyle/>
          <a:p>
            <a:r>
              <a:rPr lang="en-US" b="1" dirty="0"/>
              <a:t>Rank-reduction filtering</a:t>
            </a:r>
          </a:p>
        </p:txBody>
      </p:sp>
      <p:pic>
        <p:nvPicPr>
          <p:cNvPr id="1026" name="Picture 2">
            <a:extLst>
              <a:ext uri="{FF2B5EF4-FFF2-40B4-BE49-F238E27FC236}">
                <a16:creationId xmlns:a16="http://schemas.microsoft.com/office/drawing/2014/main" id="{B128473D-504B-2B4C-98E2-6AEC171C51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985" y="2477476"/>
            <a:ext cx="5654138" cy="3319153"/>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3A0B2F4C-A9E1-884A-A375-BB3EC65A5561}"/>
              </a:ext>
            </a:extLst>
          </p:cNvPr>
          <p:cNvSpPr>
            <a:spLocks noGrp="1"/>
          </p:cNvSpPr>
          <p:nvPr>
            <p:ph idx="1"/>
          </p:nvPr>
        </p:nvSpPr>
        <p:spPr>
          <a:xfrm>
            <a:off x="7027402" y="2454178"/>
            <a:ext cx="4670474" cy="3471997"/>
          </a:xfrm>
        </p:spPr>
        <p:txBody>
          <a:bodyPr>
            <a:normAutofit/>
          </a:bodyPr>
          <a:lstStyle/>
          <a:p>
            <a:endParaRPr lang="en-US" dirty="0"/>
          </a:p>
          <a:p>
            <a:r>
              <a:rPr lang="en-US" dirty="0"/>
              <a:t>1. It is a filter. </a:t>
            </a:r>
          </a:p>
          <a:p>
            <a:r>
              <a:rPr lang="en-US" dirty="0"/>
              <a:t>2. Assumption: plane waves</a:t>
            </a:r>
          </a:p>
          <a:p>
            <a:r>
              <a:rPr lang="en-US" dirty="0"/>
              <a:t>3. It is implemented in each frequency slice.</a:t>
            </a:r>
          </a:p>
          <a:p>
            <a:r>
              <a:rPr lang="en-US" dirty="0"/>
              <a:t>4. Three steps for each frequency slice</a:t>
            </a:r>
          </a:p>
          <a:p>
            <a:pPr lvl="1"/>
            <a:r>
              <a:rPr lang="en-US" dirty="0" err="1"/>
              <a:t>Hankelization</a:t>
            </a:r>
            <a:endParaRPr lang="en-US" dirty="0"/>
          </a:p>
          <a:p>
            <a:pPr lvl="1"/>
            <a:r>
              <a:rPr lang="en-US" dirty="0"/>
              <a:t>Truncated SVD</a:t>
            </a:r>
          </a:p>
          <a:p>
            <a:pPr lvl="1"/>
            <a:r>
              <a:rPr lang="en-US" dirty="0"/>
              <a:t>Averaging</a:t>
            </a:r>
          </a:p>
        </p:txBody>
      </p:sp>
      <p:sp>
        <p:nvSpPr>
          <p:cNvPr id="6" name="Rectangle 5">
            <a:extLst>
              <a:ext uri="{FF2B5EF4-FFF2-40B4-BE49-F238E27FC236}">
                <a16:creationId xmlns:a16="http://schemas.microsoft.com/office/drawing/2014/main" id="{C0BC2A54-77E7-484C-858C-FDDE8D5E6E0D}"/>
              </a:ext>
            </a:extLst>
          </p:cNvPr>
          <p:cNvSpPr/>
          <p:nvPr/>
        </p:nvSpPr>
        <p:spPr>
          <a:xfrm>
            <a:off x="473612" y="3009954"/>
            <a:ext cx="2284336" cy="4190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Frequency slice in 2 spatial dimensions</a:t>
            </a:r>
          </a:p>
        </p:txBody>
      </p:sp>
      <p:sp>
        <p:nvSpPr>
          <p:cNvPr id="7" name="Rectangle 6">
            <a:extLst>
              <a:ext uri="{FF2B5EF4-FFF2-40B4-BE49-F238E27FC236}">
                <a16:creationId xmlns:a16="http://schemas.microsoft.com/office/drawing/2014/main" id="{38356077-6C24-1A42-80FA-78F293992B6E}"/>
              </a:ext>
            </a:extLst>
          </p:cNvPr>
          <p:cNvSpPr/>
          <p:nvPr/>
        </p:nvSpPr>
        <p:spPr>
          <a:xfrm>
            <a:off x="3842144" y="2454178"/>
            <a:ext cx="2284336" cy="4190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Block Hankel matrix </a:t>
            </a:r>
          </a:p>
        </p:txBody>
      </p:sp>
    </p:spTree>
    <p:extLst>
      <p:ext uri="{BB962C8B-B14F-4D97-AF65-F5344CB8AC3E}">
        <p14:creationId xmlns:p14="http://schemas.microsoft.com/office/powerpoint/2010/main" val="3424292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FC1344-D3AC-F14F-8565-F347C44D8073}"/>
              </a:ext>
            </a:extLst>
          </p:cNvPr>
          <p:cNvPicPr>
            <a:picLocks noChangeAspect="1"/>
          </p:cNvPicPr>
          <p:nvPr/>
        </p:nvPicPr>
        <p:blipFill>
          <a:blip r:embed="rId2"/>
          <a:stretch>
            <a:fillRect/>
          </a:stretch>
        </p:blipFill>
        <p:spPr>
          <a:xfrm>
            <a:off x="4064000" y="1520190"/>
            <a:ext cx="4064000" cy="4457700"/>
          </a:xfrm>
          <a:prstGeom prst="rect">
            <a:avLst/>
          </a:prstGeom>
        </p:spPr>
      </p:pic>
      <p:pic>
        <p:nvPicPr>
          <p:cNvPr id="8" name="Picture 7">
            <a:extLst>
              <a:ext uri="{FF2B5EF4-FFF2-40B4-BE49-F238E27FC236}">
                <a16:creationId xmlns:a16="http://schemas.microsoft.com/office/drawing/2014/main" id="{B9E9EC25-43E3-244E-9750-D355E59898BC}"/>
              </a:ext>
            </a:extLst>
          </p:cNvPr>
          <p:cNvPicPr>
            <a:picLocks noChangeAspect="1"/>
          </p:cNvPicPr>
          <p:nvPr/>
        </p:nvPicPr>
        <p:blipFill>
          <a:blip r:embed="rId3"/>
          <a:stretch>
            <a:fillRect/>
          </a:stretch>
        </p:blipFill>
        <p:spPr>
          <a:xfrm>
            <a:off x="7816549" y="880110"/>
            <a:ext cx="4775200" cy="2946400"/>
          </a:xfrm>
          <a:prstGeom prst="rect">
            <a:avLst/>
          </a:prstGeom>
        </p:spPr>
      </p:pic>
      <p:pic>
        <p:nvPicPr>
          <p:cNvPr id="10" name="Picture 9">
            <a:extLst>
              <a:ext uri="{FF2B5EF4-FFF2-40B4-BE49-F238E27FC236}">
                <a16:creationId xmlns:a16="http://schemas.microsoft.com/office/drawing/2014/main" id="{67B50048-F0D6-F949-9E4E-0FCA449E81D8}"/>
              </a:ext>
            </a:extLst>
          </p:cNvPr>
          <p:cNvPicPr>
            <a:picLocks noChangeAspect="1"/>
          </p:cNvPicPr>
          <p:nvPr/>
        </p:nvPicPr>
        <p:blipFill>
          <a:blip r:embed="rId4"/>
          <a:stretch>
            <a:fillRect/>
          </a:stretch>
        </p:blipFill>
        <p:spPr>
          <a:xfrm>
            <a:off x="8828935" y="3874622"/>
            <a:ext cx="2750428" cy="2103268"/>
          </a:xfrm>
          <a:prstGeom prst="rect">
            <a:avLst/>
          </a:prstGeom>
        </p:spPr>
      </p:pic>
      <p:sp>
        <p:nvSpPr>
          <p:cNvPr id="9" name="TextBox 8">
            <a:extLst>
              <a:ext uri="{FF2B5EF4-FFF2-40B4-BE49-F238E27FC236}">
                <a16:creationId xmlns:a16="http://schemas.microsoft.com/office/drawing/2014/main" id="{C8A1D6AB-854E-B742-8D45-97CE2D51314A}"/>
              </a:ext>
            </a:extLst>
          </p:cNvPr>
          <p:cNvSpPr txBox="1"/>
          <p:nvPr/>
        </p:nvSpPr>
        <p:spPr>
          <a:xfrm>
            <a:off x="5206173" y="6448359"/>
            <a:ext cx="1779654" cy="369332"/>
          </a:xfrm>
          <a:prstGeom prst="rect">
            <a:avLst/>
          </a:prstGeom>
          <a:noFill/>
        </p:spPr>
        <p:txBody>
          <a:bodyPr wrap="none" rtlCol="0">
            <a:spAutoFit/>
          </a:bodyPr>
          <a:lstStyle/>
          <a:p>
            <a:r>
              <a:rPr lang="en-US" b="1" dirty="0"/>
              <a:t>Chen et al., 2019</a:t>
            </a:r>
          </a:p>
        </p:txBody>
      </p:sp>
      <p:pic>
        <p:nvPicPr>
          <p:cNvPr id="12" name="Picture 11">
            <a:extLst>
              <a:ext uri="{FF2B5EF4-FFF2-40B4-BE49-F238E27FC236}">
                <a16:creationId xmlns:a16="http://schemas.microsoft.com/office/drawing/2014/main" id="{C66C52A2-99FC-C34F-B7FC-59ED4A1A3F3E}"/>
              </a:ext>
            </a:extLst>
          </p:cNvPr>
          <p:cNvPicPr>
            <a:picLocks noChangeAspect="1"/>
          </p:cNvPicPr>
          <p:nvPr/>
        </p:nvPicPr>
        <p:blipFill>
          <a:blip r:embed="rId5"/>
          <a:stretch>
            <a:fillRect/>
          </a:stretch>
        </p:blipFill>
        <p:spPr>
          <a:xfrm>
            <a:off x="0" y="830925"/>
            <a:ext cx="4064000" cy="5524500"/>
          </a:xfrm>
          <a:prstGeom prst="rect">
            <a:avLst/>
          </a:prstGeom>
        </p:spPr>
      </p:pic>
      <p:sp>
        <p:nvSpPr>
          <p:cNvPr id="13" name="Title 1">
            <a:extLst>
              <a:ext uri="{FF2B5EF4-FFF2-40B4-BE49-F238E27FC236}">
                <a16:creationId xmlns:a16="http://schemas.microsoft.com/office/drawing/2014/main" id="{F0F18B82-BC22-6A42-A2E9-99D17A44D2C7}"/>
              </a:ext>
            </a:extLst>
          </p:cNvPr>
          <p:cNvSpPr txBox="1">
            <a:spLocks/>
          </p:cNvSpPr>
          <p:nvPr/>
        </p:nvSpPr>
        <p:spPr>
          <a:xfrm>
            <a:off x="1097280" y="286603"/>
            <a:ext cx="10058400" cy="14507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b="1" dirty="0"/>
              <a:t>Synthetic example I</a:t>
            </a:r>
          </a:p>
        </p:txBody>
      </p:sp>
    </p:spTree>
    <p:extLst>
      <p:ext uri="{BB962C8B-B14F-4D97-AF65-F5344CB8AC3E}">
        <p14:creationId xmlns:p14="http://schemas.microsoft.com/office/powerpoint/2010/main" val="879571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4B5532-C10C-914F-A168-236FC0ECB6F6}"/>
              </a:ext>
            </a:extLst>
          </p:cNvPr>
          <p:cNvPicPr>
            <a:picLocks noChangeAspect="1"/>
          </p:cNvPicPr>
          <p:nvPr/>
        </p:nvPicPr>
        <p:blipFill>
          <a:blip r:embed="rId2"/>
          <a:stretch>
            <a:fillRect/>
          </a:stretch>
        </p:blipFill>
        <p:spPr>
          <a:xfrm>
            <a:off x="1975126" y="1193800"/>
            <a:ext cx="3759200" cy="4927600"/>
          </a:xfrm>
          <a:prstGeom prst="rect">
            <a:avLst/>
          </a:prstGeom>
        </p:spPr>
      </p:pic>
      <p:pic>
        <p:nvPicPr>
          <p:cNvPr id="5" name="Picture 4">
            <a:extLst>
              <a:ext uri="{FF2B5EF4-FFF2-40B4-BE49-F238E27FC236}">
                <a16:creationId xmlns:a16="http://schemas.microsoft.com/office/drawing/2014/main" id="{267DE514-257A-6646-9BDC-F702A2BD04ED}"/>
              </a:ext>
            </a:extLst>
          </p:cNvPr>
          <p:cNvPicPr>
            <a:picLocks noChangeAspect="1"/>
          </p:cNvPicPr>
          <p:nvPr/>
        </p:nvPicPr>
        <p:blipFill>
          <a:blip r:embed="rId3"/>
          <a:stretch>
            <a:fillRect/>
          </a:stretch>
        </p:blipFill>
        <p:spPr>
          <a:xfrm>
            <a:off x="6457676" y="1958341"/>
            <a:ext cx="4470400" cy="3162300"/>
          </a:xfrm>
          <a:prstGeom prst="rect">
            <a:avLst/>
          </a:prstGeom>
        </p:spPr>
      </p:pic>
      <p:sp>
        <p:nvSpPr>
          <p:cNvPr id="6" name="Title 1">
            <a:extLst>
              <a:ext uri="{FF2B5EF4-FFF2-40B4-BE49-F238E27FC236}">
                <a16:creationId xmlns:a16="http://schemas.microsoft.com/office/drawing/2014/main" id="{B0B0E0BE-3719-0042-A163-DB965B5D04AC}"/>
              </a:ext>
            </a:extLst>
          </p:cNvPr>
          <p:cNvSpPr txBox="1">
            <a:spLocks/>
          </p:cNvSpPr>
          <p:nvPr/>
        </p:nvSpPr>
        <p:spPr>
          <a:xfrm>
            <a:off x="1097280" y="286603"/>
            <a:ext cx="10058400" cy="14507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b="1" dirty="0"/>
              <a:t>Synthetic example I</a:t>
            </a:r>
          </a:p>
        </p:txBody>
      </p:sp>
      <p:sp>
        <p:nvSpPr>
          <p:cNvPr id="7" name="TextBox 6">
            <a:extLst>
              <a:ext uri="{FF2B5EF4-FFF2-40B4-BE49-F238E27FC236}">
                <a16:creationId xmlns:a16="http://schemas.microsoft.com/office/drawing/2014/main" id="{A8E6E837-7AEC-1F4B-A76B-87784653163E}"/>
              </a:ext>
            </a:extLst>
          </p:cNvPr>
          <p:cNvSpPr txBox="1"/>
          <p:nvPr/>
        </p:nvSpPr>
        <p:spPr>
          <a:xfrm>
            <a:off x="5206173" y="6448359"/>
            <a:ext cx="1779654" cy="369332"/>
          </a:xfrm>
          <a:prstGeom prst="rect">
            <a:avLst/>
          </a:prstGeom>
          <a:noFill/>
        </p:spPr>
        <p:txBody>
          <a:bodyPr wrap="none" rtlCol="0">
            <a:spAutoFit/>
          </a:bodyPr>
          <a:lstStyle/>
          <a:p>
            <a:r>
              <a:rPr lang="en-US" b="1" dirty="0"/>
              <a:t>Chen et al., 2019</a:t>
            </a:r>
          </a:p>
        </p:txBody>
      </p:sp>
    </p:spTree>
    <p:extLst>
      <p:ext uri="{BB962C8B-B14F-4D97-AF65-F5344CB8AC3E}">
        <p14:creationId xmlns:p14="http://schemas.microsoft.com/office/powerpoint/2010/main" val="3853494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CD85C-DD84-F749-856C-65CD02EFABFD}"/>
              </a:ext>
            </a:extLst>
          </p:cNvPr>
          <p:cNvSpPr>
            <a:spLocks noGrp="1"/>
          </p:cNvSpPr>
          <p:nvPr>
            <p:ph type="title"/>
          </p:nvPr>
        </p:nvSpPr>
        <p:spPr/>
        <p:txBody>
          <a:bodyPr/>
          <a:lstStyle/>
          <a:p>
            <a:r>
              <a:rPr lang="en-US" b="1" dirty="0"/>
              <a:t>Synthetic example II</a:t>
            </a:r>
          </a:p>
        </p:txBody>
      </p:sp>
      <p:pic>
        <p:nvPicPr>
          <p:cNvPr id="5" name="Picture 4">
            <a:extLst>
              <a:ext uri="{FF2B5EF4-FFF2-40B4-BE49-F238E27FC236}">
                <a16:creationId xmlns:a16="http://schemas.microsoft.com/office/drawing/2014/main" id="{806DBE9E-B1F8-1E40-AEDB-15457544E227}"/>
              </a:ext>
            </a:extLst>
          </p:cNvPr>
          <p:cNvPicPr>
            <a:picLocks noChangeAspect="1"/>
          </p:cNvPicPr>
          <p:nvPr/>
        </p:nvPicPr>
        <p:blipFill>
          <a:blip r:embed="rId3"/>
          <a:stretch>
            <a:fillRect/>
          </a:stretch>
        </p:blipFill>
        <p:spPr>
          <a:xfrm>
            <a:off x="425570" y="1888643"/>
            <a:ext cx="6432430" cy="4408432"/>
          </a:xfrm>
          <a:prstGeom prst="rect">
            <a:avLst/>
          </a:prstGeom>
        </p:spPr>
      </p:pic>
      <p:sp>
        <p:nvSpPr>
          <p:cNvPr id="4" name="TextBox 3">
            <a:extLst>
              <a:ext uri="{FF2B5EF4-FFF2-40B4-BE49-F238E27FC236}">
                <a16:creationId xmlns:a16="http://schemas.microsoft.com/office/drawing/2014/main" id="{A30AE48C-EEED-264B-A78A-BF11B142CB9E}"/>
              </a:ext>
            </a:extLst>
          </p:cNvPr>
          <p:cNvSpPr txBox="1"/>
          <p:nvPr/>
        </p:nvSpPr>
        <p:spPr>
          <a:xfrm>
            <a:off x="5206173" y="6448359"/>
            <a:ext cx="1779654" cy="369332"/>
          </a:xfrm>
          <a:prstGeom prst="rect">
            <a:avLst/>
          </a:prstGeom>
          <a:noFill/>
        </p:spPr>
        <p:txBody>
          <a:bodyPr wrap="none" rtlCol="0">
            <a:spAutoFit/>
          </a:bodyPr>
          <a:lstStyle/>
          <a:p>
            <a:r>
              <a:rPr lang="en-US" b="1" dirty="0"/>
              <a:t>Chen et al., 2019</a:t>
            </a:r>
          </a:p>
        </p:txBody>
      </p:sp>
      <p:sp>
        <p:nvSpPr>
          <p:cNvPr id="3" name="TextBox 2">
            <a:extLst>
              <a:ext uri="{FF2B5EF4-FFF2-40B4-BE49-F238E27FC236}">
                <a16:creationId xmlns:a16="http://schemas.microsoft.com/office/drawing/2014/main" id="{0146E979-BAFF-3B47-85F7-B3BC997F8159}"/>
              </a:ext>
            </a:extLst>
          </p:cNvPr>
          <p:cNvSpPr txBox="1"/>
          <p:nvPr/>
        </p:nvSpPr>
        <p:spPr>
          <a:xfrm>
            <a:off x="7104139" y="2812317"/>
            <a:ext cx="4662291" cy="2308324"/>
          </a:xfrm>
          <a:prstGeom prst="rect">
            <a:avLst/>
          </a:prstGeom>
          <a:noFill/>
        </p:spPr>
        <p:txBody>
          <a:bodyPr wrap="square" rtlCol="0">
            <a:spAutoFit/>
          </a:bodyPr>
          <a:lstStyle/>
          <a:p>
            <a:r>
              <a:rPr lang="en-US" dirty="0"/>
              <a:t>Model size: 100x100x100 	(</a:t>
            </a:r>
            <a:r>
              <a:rPr lang="en-US" dirty="0" err="1"/>
              <a:t>nz,nx,ny</a:t>
            </a:r>
            <a:r>
              <a:rPr lang="en-US" dirty="0"/>
              <a:t>)</a:t>
            </a:r>
          </a:p>
          <a:p>
            <a:r>
              <a:rPr lang="en-US" dirty="0"/>
              <a:t>Data size: 200x100x100 	(</a:t>
            </a:r>
            <a:r>
              <a:rPr lang="en-US" dirty="0" err="1"/>
              <a:t>nt,nx,ny</a:t>
            </a:r>
            <a:r>
              <a:rPr lang="en-US" dirty="0"/>
              <a:t>)</a:t>
            </a:r>
          </a:p>
          <a:p>
            <a:r>
              <a:rPr lang="en-US" dirty="0" err="1"/>
              <a:t>dz</a:t>
            </a:r>
            <a:r>
              <a:rPr lang="en-US" dirty="0"/>
              <a:t>=1km,dx=3km,dy=3km</a:t>
            </a:r>
          </a:p>
          <a:p>
            <a:r>
              <a:rPr lang="en-US" dirty="0"/>
              <a:t>dt=0.5s</a:t>
            </a:r>
          </a:p>
          <a:p>
            <a:r>
              <a:rPr lang="en-US" dirty="0"/>
              <a:t>Modeling method: 3D first-order elastic wave equation (staggered-grid finite difference)</a:t>
            </a:r>
          </a:p>
          <a:p>
            <a:r>
              <a:rPr lang="en-US" dirty="0"/>
              <a:t>Parallel method:     GPU acceleration</a:t>
            </a:r>
          </a:p>
          <a:p>
            <a:endParaRPr lang="en-US" dirty="0"/>
          </a:p>
        </p:txBody>
      </p:sp>
    </p:spTree>
    <p:extLst>
      <p:ext uri="{BB962C8B-B14F-4D97-AF65-F5344CB8AC3E}">
        <p14:creationId xmlns:p14="http://schemas.microsoft.com/office/powerpoint/2010/main" val="2867129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CD85C-DD84-F749-856C-65CD02EFABFD}"/>
              </a:ext>
            </a:extLst>
          </p:cNvPr>
          <p:cNvSpPr>
            <a:spLocks noGrp="1"/>
          </p:cNvSpPr>
          <p:nvPr>
            <p:ph type="title"/>
          </p:nvPr>
        </p:nvSpPr>
        <p:spPr/>
        <p:txBody>
          <a:bodyPr/>
          <a:lstStyle/>
          <a:p>
            <a:r>
              <a:rPr lang="en-US" b="1" dirty="0"/>
              <a:t>Synthetic example II</a:t>
            </a:r>
          </a:p>
        </p:txBody>
      </p:sp>
      <p:pic>
        <p:nvPicPr>
          <p:cNvPr id="4" name="Picture 3">
            <a:extLst>
              <a:ext uri="{FF2B5EF4-FFF2-40B4-BE49-F238E27FC236}">
                <a16:creationId xmlns:a16="http://schemas.microsoft.com/office/drawing/2014/main" id="{64D42457-2073-D842-BD8D-9B707AEA43E3}"/>
              </a:ext>
            </a:extLst>
          </p:cNvPr>
          <p:cNvPicPr>
            <a:picLocks noChangeAspect="1"/>
          </p:cNvPicPr>
          <p:nvPr/>
        </p:nvPicPr>
        <p:blipFill>
          <a:blip r:embed="rId3"/>
          <a:stretch>
            <a:fillRect/>
          </a:stretch>
        </p:blipFill>
        <p:spPr>
          <a:xfrm>
            <a:off x="57318" y="2753412"/>
            <a:ext cx="12077364" cy="2669922"/>
          </a:xfrm>
          <a:prstGeom prst="rect">
            <a:avLst/>
          </a:prstGeom>
        </p:spPr>
      </p:pic>
      <p:cxnSp>
        <p:nvCxnSpPr>
          <p:cNvPr id="5" name="Straight Arrow Connector 4">
            <a:extLst>
              <a:ext uri="{FF2B5EF4-FFF2-40B4-BE49-F238E27FC236}">
                <a16:creationId xmlns:a16="http://schemas.microsoft.com/office/drawing/2014/main" id="{8ED95969-B1CE-BB4D-9320-2C988018FF74}"/>
              </a:ext>
            </a:extLst>
          </p:cNvPr>
          <p:cNvCxnSpPr>
            <a:cxnSpLocks/>
          </p:cNvCxnSpPr>
          <p:nvPr/>
        </p:nvCxnSpPr>
        <p:spPr>
          <a:xfrm flipH="1">
            <a:off x="846908" y="2503714"/>
            <a:ext cx="250372" cy="118654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5F248F6-EF5C-2948-84D5-047D2CB0DA50}"/>
              </a:ext>
            </a:extLst>
          </p:cNvPr>
          <p:cNvSpPr txBox="1"/>
          <p:nvPr/>
        </p:nvSpPr>
        <p:spPr>
          <a:xfrm>
            <a:off x="311455" y="1917389"/>
            <a:ext cx="3063118" cy="646331"/>
          </a:xfrm>
          <a:prstGeom prst="rect">
            <a:avLst/>
          </a:prstGeom>
          <a:noFill/>
        </p:spPr>
        <p:txBody>
          <a:bodyPr wrap="square" rtlCol="0">
            <a:spAutoFit/>
          </a:bodyPr>
          <a:lstStyle/>
          <a:p>
            <a:r>
              <a:rPr lang="en-US" b="1" dirty="0">
                <a:solidFill>
                  <a:srgbClr val="FF0000"/>
                </a:solidFill>
              </a:rPr>
              <a:t>The P-wave from earthquake data is chosen as the wavelet</a:t>
            </a:r>
          </a:p>
        </p:txBody>
      </p:sp>
      <p:sp>
        <p:nvSpPr>
          <p:cNvPr id="9" name="TextBox 8">
            <a:extLst>
              <a:ext uri="{FF2B5EF4-FFF2-40B4-BE49-F238E27FC236}">
                <a16:creationId xmlns:a16="http://schemas.microsoft.com/office/drawing/2014/main" id="{B271D71D-5E00-CF4F-9471-33E1C99BE418}"/>
              </a:ext>
            </a:extLst>
          </p:cNvPr>
          <p:cNvSpPr txBox="1"/>
          <p:nvPr/>
        </p:nvSpPr>
        <p:spPr>
          <a:xfrm>
            <a:off x="4564441" y="2012235"/>
            <a:ext cx="3063118" cy="646331"/>
          </a:xfrm>
          <a:prstGeom prst="rect">
            <a:avLst/>
          </a:prstGeom>
          <a:noFill/>
        </p:spPr>
        <p:txBody>
          <a:bodyPr wrap="square" rtlCol="0">
            <a:spAutoFit/>
          </a:bodyPr>
          <a:lstStyle/>
          <a:p>
            <a:pPr algn="ctr"/>
            <a:r>
              <a:rPr lang="en-US" b="1" dirty="0">
                <a:solidFill>
                  <a:srgbClr val="FF0000"/>
                </a:solidFill>
              </a:rPr>
              <a:t>Added noise is real noise from earthquake data</a:t>
            </a:r>
          </a:p>
        </p:txBody>
      </p:sp>
      <p:cxnSp>
        <p:nvCxnSpPr>
          <p:cNvPr id="10" name="Straight Arrow Connector 9">
            <a:extLst>
              <a:ext uri="{FF2B5EF4-FFF2-40B4-BE49-F238E27FC236}">
                <a16:creationId xmlns:a16="http://schemas.microsoft.com/office/drawing/2014/main" id="{19019B17-85A7-C049-9AA6-F7CB92C162D5}"/>
              </a:ext>
            </a:extLst>
          </p:cNvPr>
          <p:cNvCxnSpPr>
            <a:cxnSpLocks/>
          </p:cNvCxnSpPr>
          <p:nvPr/>
        </p:nvCxnSpPr>
        <p:spPr>
          <a:xfrm flipH="1">
            <a:off x="4811486" y="2503714"/>
            <a:ext cx="171481" cy="118654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D93B992-C18F-6D42-90AD-0E19E06689A1}"/>
              </a:ext>
            </a:extLst>
          </p:cNvPr>
          <p:cNvSpPr txBox="1"/>
          <p:nvPr/>
        </p:nvSpPr>
        <p:spPr>
          <a:xfrm>
            <a:off x="5206173" y="6448359"/>
            <a:ext cx="1779654" cy="369332"/>
          </a:xfrm>
          <a:prstGeom prst="rect">
            <a:avLst/>
          </a:prstGeom>
          <a:noFill/>
        </p:spPr>
        <p:txBody>
          <a:bodyPr wrap="none" rtlCol="0">
            <a:spAutoFit/>
          </a:bodyPr>
          <a:lstStyle/>
          <a:p>
            <a:r>
              <a:rPr lang="en-US" b="1" dirty="0"/>
              <a:t>Chen et al., 2019</a:t>
            </a:r>
          </a:p>
        </p:txBody>
      </p:sp>
    </p:spTree>
    <p:extLst>
      <p:ext uri="{BB962C8B-B14F-4D97-AF65-F5344CB8AC3E}">
        <p14:creationId xmlns:p14="http://schemas.microsoft.com/office/powerpoint/2010/main" val="2934689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CD85C-DD84-F749-856C-65CD02EFABFD}"/>
              </a:ext>
            </a:extLst>
          </p:cNvPr>
          <p:cNvSpPr>
            <a:spLocks noGrp="1"/>
          </p:cNvSpPr>
          <p:nvPr>
            <p:ph type="title"/>
          </p:nvPr>
        </p:nvSpPr>
        <p:spPr/>
        <p:txBody>
          <a:bodyPr/>
          <a:lstStyle/>
          <a:p>
            <a:r>
              <a:rPr lang="en-US" b="1" dirty="0"/>
              <a:t>Synthetic example II</a:t>
            </a:r>
          </a:p>
        </p:txBody>
      </p:sp>
      <p:pic>
        <p:nvPicPr>
          <p:cNvPr id="4" name="Picture 3">
            <a:extLst>
              <a:ext uri="{FF2B5EF4-FFF2-40B4-BE49-F238E27FC236}">
                <a16:creationId xmlns:a16="http://schemas.microsoft.com/office/drawing/2014/main" id="{8663A099-22AE-8E40-8E82-7596359A7431}"/>
              </a:ext>
            </a:extLst>
          </p:cNvPr>
          <p:cNvPicPr>
            <a:picLocks noChangeAspect="1"/>
          </p:cNvPicPr>
          <p:nvPr/>
        </p:nvPicPr>
        <p:blipFill>
          <a:blip r:embed="rId3"/>
          <a:stretch>
            <a:fillRect/>
          </a:stretch>
        </p:blipFill>
        <p:spPr>
          <a:xfrm>
            <a:off x="0" y="2536272"/>
            <a:ext cx="12192000" cy="2823039"/>
          </a:xfrm>
          <a:prstGeom prst="rect">
            <a:avLst/>
          </a:prstGeom>
        </p:spPr>
      </p:pic>
      <p:sp>
        <p:nvSpPr>
          <p:cNvPr id="5" name="TextBox 4">
            <a:extLst>
              <a:ext uri="{FF2B5EF4-FFF2-40B4-BE49-F238E27FC236}">
                <a16:creationId xmlns:a16="http://schemas.microsoft.com/office/drawing/2014/main" id="{FCBE2912-B4D3-5841-BE0A-CED80DC99251}"/>
              </a:ext>
            </a:extLst>
          </p:cNvPr>
          <p:cNvSpPr txBox="1"/>
          <p:nvPr/>
        </p:nvSpPr>
        <p:spPr>
          <a:xfrm>
            <a:off x="5206173" y="6448359"/>
            <a:ext cx="1779654" cy="369332"/>
          </a:xfrm>
          <a:prstGeom prst="rect">
            <a:avLst/>
          </a:prstGeom>
          <a:noFill/>
        </p:spPr>
        <p:txBody>
          <a:bodyPr wrap="none" rtlCol="0">
            <a:spAutoFit/>
          </a:bodyPr>
          <a:lstStyle/>
          <a:p>
            <a:r>
              <a:rPr lang="en-US" b="1" dirty="0"/>
              <a:t>Chen et al., 2019</a:t>
            </a:r>
          </a:p>
        </p:txBody>
      </p:sp>
      <p:sp>
        <p:nvSpPr>
          <p:cNvPr id="7" name="TextBox 6">
            <a:extLst>
              <a:ext uri="{FF2B5EF4-FFF2-40B4-BE49-F238E27FC236}">
                <a16:creationId xmlns:a16="http://schemas.microsoft.com/office/drawing/2014/main" id="{704A0649-FC2F-5341-A5C1-8F8C01A7C6A3}"/>
              </a:ext>
            </a:extLst>
          </p:cNvPr>
          <p:cNvSpPr txBox="1"/>
          <p:nvPr/>
        </p:nvSpPr>
        <p:spPr>
          <a:xfrm>
            <a:off x="237768" y="2223383"/>
            <a:ext cx="3063118" cy="369332"/>
          </a:xfrm>
          <a:prstGeom prst="rect">
            <a:avLst/>
          </a:prstGeom>
          <a:noFill/>
        </p:spPr>
        <p:txBody>
          <a:bodyPr wrap="square" rtlCol="0">
            <a:spAutoFit/>
          </a:bodyPr>
          <a:lstStyle/>
          <a:p>
            <a:pPr algn="ctr"/>
            <a:r>
              <a:rPr lang="en-US" b="1" dirty="0">
                <a:solidFill>
                  <a:srgbClr val="FF0000"/>
                </a:solidFill>
              </a:rPr>
              <a:t>Global method</a:t>
            </a:r>
          </a:p>
        </p:txBody>
      </p:sp>
      <p:sp>
        <p:nvSpPr>
          <p:cNvPr id="8" name="TextBox 7">
            <a:extLst>
              <a:ext uri="{FF2B5EF4-FFF2-40B4-BE49-F238E27FC236}">
                <a16:creationId xmlns:a16="http://schemas.microsoft.com/office/drawing/2014/main" id="{3B0E8666-183A-B349-A96D-D5EC9C3530C8}"/>
              </a:ext>
            </a:extLst>
          </p:cNvPr>
          <p:cNvSpPr txBox="1"/>
          <p:nvPr/>
        </p:nvSpPr>
        <p:spPr>
          <a:xfrm>
            <a:off x="3151766" y="2223383"/>
            <a:ext cx="3063118" cy="369332"/>
          </a:xfrm>
          <a:prstGeom prst="rect">
            <a:avLst/>
          </a:prstGeom>
          <a:noFill/>
        </p:spPr>
        <p:txBody>
          <a:bodyPr wrap="square" rtlCol="0">
            <a:spAutoFit/>
          </a:bodyPr>
          <a:lstStyle/>
          <a:p>
            <a:pPr algn="ctr"/>
            <a:r>
              <a:rPr lang="en-US" b="1" dirty="0">
                <a:solidFill>
                  <a:srgbClr val="FF0000"/>
                </a:solidFill>
              </a:rPr>
              <a:t>Local method</a:t>
            </a:r>
          </a:p>
        </p:txBody>
      </p:sp>
      <p:sp>
        <p:nvSpPr>
          <p:cNvPr id="9" name="TextBox 8">
            <a:extLst>
              <a:ext uri="{FF2B5EF4-FFF2-40B4-BE49-F238E27FC236}">
                <a16:creationId xmlns:a16="http://schemas.microsoft.com/office/drawing/2014/main" id="{167A1266-AEEC-174A-9D6A-877092B9BBE8}"/>
              </a:ext>
            </a:extLst>
          </p:cNvPr>
          <p:cNvSpPr txBox="1"/>
          <p:nvPr/>
        </p:nvSpPr>
        <p:spPr>
          <a:xfrm>
            <a:off x="9366650" y="2223383"/>
            <a:ext cx="3063118" cy="369332"/>
          </a:xfrm>
          <a:prstGeom prst="rect">
            <a:avLst/>
          </a:prstGeom>
          <a:noFill/>
        </p:spPr>
        <p:txBody>
          <a:bodyPr wrap="square" rtlCol="0">
            <a:spAutoFit/>
          </a:bodyPr>
          <a:lstStyle/>
          <a:p>
            <a:pPr algn="ctr"/>
            <a:r>
              <a:rPr lang="en-US" b="1" dirty="0">
                <a:solidFill>
                  <a:srgbClr val="FF0000"/>
                </a:solidFill>
              </a:rPr>
              <a:t>Local method</a:t>
            </a:r>
          </a:p>
        </p:txBody>
      </p:sp>
      <p:sp>
        <p:nvSpPr>
          <p:cNvPr id="10" name="TextBox 9">
            <a:extLst>
              <a:ext uri="{FF2B5EF4-FFF2-40B4-BE49-F238E27FC236}">
                <a16:creationId xmlns:a16="http://schemas.microsoft.com/office/drawing/2014/main" id="{48ED8ABE-E73D-0E40-B020-E444BBCCCE28}"/>
              </a:ext>
            </a:extLst>
          </p:cNvPr>
          <p:cNvSpPr txBox="1"/>
          <p:nvPr/>
        </p:nvSpPr>
        <p:spPr>
          <a:xfrm>
            <a:off x="6214884" y="2216850"/>
            <a:ext cx="3063118" cy="369332"/>
          </a:xfrm>
          <a:prstGeom prst="rect">
            <a:avLst/>
          </a:prstGeom>
          <a:noFill/>
        </p:spPr>
        <p:txBody>
          <a:bodyPr wrap="square" rtlCol="0">
            <a:spAutoFit/>
          </a:bodyPr>
          <a:lstStyle/>
          <a:p>
            <a:pPr algn="ctr"/>
            <a:r>
              <a:rPr lang="en-US" b="1" dirty="0">
                <a:solidFill>
                  <a:srgbClr val="FF0000"/>
                </a:solidFill>
              </a:rPr>
              <a:t>Global method</a:t>
            </a:r>
          </a:p>
        </p:txBody>
      </p:sp>
    </p:spTree>
    <p:extLst>
      <p:ext uri="{BB962C8B-B14F-4D97-AF65-F5344CB8AC3E}">
        <p14:creationId xmlns:p14="http://schemas.microsoft.com/office/powerpoint/2010/main" val="1911192717"/>
      </p:ext>
    </p:extLst>
  </p:cSld>
  <p:clrMapOvr>
    <a:masterClrMapping/>
  </p:clrMapOvr>
</p:sld>
</file>

<file path=ppt/theme/theme1.xml><?xml version="1.0" encoding="utf-8"?>
<a:theme xmlns:a="http://schemas.openxmlformats.org/drawingml/2006/main" name="Theme_YC">
  <a:themeElements>
    <a:clrScheme name="怀旧">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怀旧">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怀旧">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heme_YC" id="{9BA78CA6-06B8-2D44-B397-1FBB35DACFD0}" vid="{97146DA3-5987-0941-9ADD-FB47410FB1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Theme_YC</Template>
  <TotalTime>85</TotalTime>
  <Words>1441</Words>
  <Application>Microsoft Macintosh PowerPoint</Application>
  <PresentationFormat>Widescreen</PresentationFormat>
  <Paragraphs>175</Paragraphs>
  <Slides>32</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AdvOTea1a7398</vt:lpstr>
      <vt:lpstr>AdvOTea1a7398+fb</vt:lpstr>
      <vt:lpstr>TimesNewRomanPS</vt:lpstr>
      <vt:lpstr>Calibri</vt:lpstr>
      <vt:lpstr>Calibri Light</vt:lpstr>
      <vt:lpstr>Times</vt:lpstr>
      <vt:lpstr>Theme_YC</vt:lpstr>
      <vt:lpstr>Multi-dimensional seismic reconstruction</vt:lpstr>
      <vt:lpstr>Reconstruction USArray data</vt:lpstr>
      <vt:lpstr>PowerPoint Presentation</vt:lpstr>
      <vt:lpstr>Rank-reduction filtering</vt:lpstr>
      <vt:lpstr>PowerPoint Presentation</vt:lpstr>
      <vt:lpstr>PowerPoint Presentation</vt:lpstr>
      <vt:lpstr>Synthetic example II</vt:lpstr>
      <vt:lpstr>Synthetic example II</vt:lpstr>
      <vt:lpstr>Synthetic example II</vt:lpstr>
      <vt:lpstr>Single trace amplitude comparison</vt:lpstr>
      <vt:lpstr>Local similarity</vt:lpstr>
      <vt:lpstr>SNR</vt:lpstr>
      <vt:lpstr>USArray data</vt:lpstr>
      <vt:lpstr>Comparison of reconstruction results </vt:lpstr>
      <vt:lpstr>Comparison of reconstruction results </vt:lpstr>
      <vt:lpstr>Comparison of reconstruction performance </vt:lpstr>
      <vt:lpstr>A comparison of P-wave travel time measurements </vt:lpstr>
      <vt:lpstr>A comparison of travel time measurement uncertainties </vt:lpstr>
      <vt:lpstr>Future works</vt:lpstr>
      <vt:lpstr>Receiver function image of USArray</vt:lpstr>
      <vt:lpstr>Receiver function image of USArray</vt:lpstr>
      <vt:lpstr>Receiver function images</vt:lpstr>
      <vt:lpstr>Receiver function images</vt:lpstr>
      <vt:lpstr>5D interpolation</vt:lpstr>
      <vt:lpstr>Magic of 5D interpolation</vt:lpstr>
      <vt:lpstr>Synthetic test</vt:lpstr>
      <vt:lpstr>Seismic image comparison</vt:lpstr>
      <vt:lpstr>3D comparison</vt:lpstr>
      <vt:lpstr>Benchmark comparison through reproducible research</vt:lpstr>
      <vt:lpstr>PowerPoint Presentation</vt:lpstr>
      <vt:lpstr>PowerPoint Presentation</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Applications of Radon transform in seismic data processing exploration and global seismology</dc:title>
  <dc:creator>Chen, Yangkang</dc:creator>
  <cp:lastModifiedBy>Chen, Yangkang</cp:lastModifiedBy>
  <cp:revision>46</cp:revision>
  <dcterms:created xsi:type="dcterms:W3CDTF">2022-10-08T05:33:53Z</dcterms:created>
  <dcterms:modified xsi:type="dcterms:W3CDTF">2022-10-13T16:24:24Z</dcterms:modified>
</cp:coreProperties>
</file>